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4"/>
    <p:sldMasterId id="2147483648" r:id="rId5"/>
    <p:sldMasterId id="2147483675" r:id="rId6"/>
    <p:sldMasterId id="2147483657" r:id="rId7"/>
    <p:sldMasterId id="2147483684" r:id="rId8"/>
  </p:sldMasterIdLst>
  <p:notesMasterIdLst>
    <p:notesMasterId r:id="rId17"/>
  </p:notesMasterIdLst>
  <p:handoutMasterIdLst>
    <p:handoutMasterId r:id="rId18"/>
  </p:handoutMasterIdLst>
  <p:sldIdLst>
    <p:sldId id="323" r:id="rId9"/>
    <p:sldId id="327" r:id="rId10"/>
    <p:sldId id="324" r:id="rId11"/>
    <p:sldId id="359" r:id="rId12"/>
    <p:sldId id="357" r:id="rId13"/>
    <p:sldId id="358" r:id="rId14"/>
    <p:sldId id="326" r:id="rId15"/>
    <p:sldId id="325" r:id="rId16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242" userDrawn="1">
          <p15:clr>
            <a:srgbClr val="A4A3A4"/>
          </p15:clr>
        </p15:guide>
        <p15:guide id="2" orient="horz" pos="799" userDrawn="1">
          <p15:clr>
            <a:srgbClr val="A4A3A4"/>
          </p15:clr>
        </p15:guide>
        <p15:guide id="3" orient="horz" pos="3884" userDrawn="1">
          <p15:clr>
            <a:srgbClr val="A4A3A4"/>
          </p15:clr>
        </p15:guide>
        <p15:guide id="4" orient="horz" pos="2160" userDrawn="1">
          <p15:clr>
            <a:srgbClr val="A4A3A4"/>
          </p15:clr>
        </p15:guide>
        <p15:guide id="5" pos="43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0000"/>
    <a:srgbClr val="5F0000"/>
    <a:srgbClr val="870000"/>
    <a:srgbClr val="AF0000"/>
    <a:srgbClr val="D90611"/>
    <a:srgbClr val="D80611"/>
    <a:srgbClr val="D7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9" autoAdjust="0"/>
    <p:restoredTop sz="96142" autoAdjust="0"/>
  </p:normalViewPr>
  <p:slideViewPr>
    <p:cSldViewPr snapToGrid="0">
      <p:cViewPr varScale="1">
        <p:scale>
          <a:sx n="89" d="100"/>
          <a:sy n="89" d="100"/>
        </p:scale>
        <p:origin x="84" y="267"/>
      </p:cViewPr>
      <p:guideLst>
        <p:guide pos="7242"/>
        <p:guide orient="horz" pos="799"/>
        <p:guide orient="horz" pos="3884"/>
        <p:guide orient="horz" pos="2160"/>
        <p:guide pos="4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9" d="100"/>
          <a:sy n="89" d="100"/>
        </p:scale>
        <p:origin x="379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96ED4D-9974-4266-9636-7DF9434CB37C}" type="datetimeFigureOut">
              <a:rPr lang="sv-SE" smtClean="0"/>
              <a:t>2025-10-07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75A873-DB4E-4F59-A8B1-757F0F4852C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168677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592141-416E-49B0-82D1-A68B9C506992}" type="datetimeFigureOut">
              <a:rPr lang="sv-SE" smtClean="0"/>
              <a:t>2025-10-05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B863A3-F6DA-432C-A68C-0B1EB56ED58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06493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b="1" dirty="0"/>
              <a:t>Huvudrubriksida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dirty="0" err="1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Konfidentialitetsnivå</a:t>
            </a:r>
            <a:r>
              <a:rPr lang="sv-S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ska klassas. Ä</a:t>
            </a:r>
            <a:r>
              <a:rPr lang="sv-SE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ndra till valt värde.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Vid visning av presentation vid tillfällen då klassning inte ska synas så kan värdet döljas.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Ange aktuell klass här på anteckningssidan.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Ägaren av presentationen ansvarar för att klassningen överensstämmer med innehållet.</a:t>
            </a:r>
            <a:endParaRPr lang="sv-S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863A3-F6DA-432C-A68C-0B1EB56ED58E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515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863A3-F6DA-432C-A68C-0B1EB56ED58E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69675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FIKVERKET logoty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87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diagram 5"/>
          <p:cNvSpPr>
            <a:spLocks noGrp="1"/>
          </p:cNvSpPr>
          <p:nvPr>
            <p:ph type="chart" sz="quarter" idx="12" hasCustomPrompt="1"/>
          </p:nvPr>
        </p:nvSpPr>
        <p:spPr>
          <a:xfrm>
            <a:off x="696000" y="1269000"/>
            <a:ext cx="10800000" cy="43200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pc="0" baseline="0"/>
            </a:lvl1pPr>
          </a:lstStyle>
          <a:p>
            <a:r>
              <a:rPr lang="sv-SE" dirty="0"/>
              <a:t>Diagram</a:t>
            </a:r>
          </a:p>
        </p:txBody>
      </p:sp>
      <p:sp>
        <p:nvSpPr>
          <p:cNvPr id="2" name="Platshållare för datum 1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sv-SE" dirty="0"/>
          </a:p>
        </p:txBody>
      </p:sp>
      <p:sp>
        <p:nvSpPr>
          <p:cNvPr id="7" name="Platshållare för sidfot 6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 sz="1000"/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8" name="Platshållare för bildnumm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 sz="1000"/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8558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, text &amp;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696000" y="1269000"/>
            <a:ext cx="10800000" cy="900000"/>
          </a:xfrm>
          <a:prstGeom prst="rect">
            <a:avLst/>
          </a:prstGeom>
        </p:spPr>
        <p:txBody>
          <a:bodyPr anchor="ctr"/>
          <a:lstStyle>
            <a:lvl1pPr algn="ctr">
              <a:defRPr sz="3600" baseline="0"/>
            </a:lvl1pPr>
          </a:lstStyle>
          <a:p>
            <a:r>
              <a:rPr lang="sv-SE" dirty="0"/>
              <a:t>Klicka – lägg till rubrik</a:t>
            </a:r>
          </a:p>
        </p:txBody>
      </p:sp>
      <p:sp>
        <p:nvSpPr>
          <p:cNvPr id="8" name="Platshållare för text 7"/>
          <p:cNvSpPr>
            <a:spLocks noGrp="1"/>
          </p:cNvSpPr>
          <p:nvPr>
            <p:ph type="body" sz="quarter" idx="12" hasCustomPrompt="1"/>
          </p:nvPr>
        </p:nvSpPr>
        <p:spPr>
          <a:xfrm>
            <a:off x="696000" y="2170062"/>
            <a:ext cx="5040000" cy="3420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2000" spc="0"/>
            </a:lvl1pPr>
            <a:lvl2pPr marL="232200" indent="0">
              <a:buNone/>
              <a:defRPr/>
            </a:lvl2pPr>
            <a:lvl3pPr marL="462600" indent="0">
              <a:buNone/>
              <a:defRPr/>
            </a:lvl3pPr>
            <a:lvl4pPr marL="693000" indent="0">
              <a:buNone/>
              <a:defRPr/>
            </a:lvl4pPr>
            <a:lvl5pPr marL="887400" indent="0">
              <a:buNone/>
              <a:defRPr/>
            </a:lvl5pPr>
          </a:lstStyle>
          <a:p>
            <a:pPr lvl="0"/>
            <a:r>
              <a:rPr lang="sv-SE" dirty="0"/>
              <a:t>Skriv text här</a:t>
            </a:r>
          </a:p>
        </p:txBody>
      </p:sp>
      <p:sp>
        <p:nvSpPr>
          <p:cNvPr id="6" name="Platshållare för diagram 5"/>
          <p:cNvSpPr>
            <a:spLocks noGrp="1"/>
          </p:cNvSpPr>
          <p:nvPr>
            <p:ph type="chart" sz="quarter" idx="13" hasCustomPrompt="1"/>
          </p:nvPr>
        </p:nvSpPr>
        <p:spPr>
          <a:xfrm>
            <a:off x="6454800" y="2169000"/>
            <a:ext cx="5040000" cy="3421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pc="0" baseline="0"/>
            </a:lvl1pPr>
          </a:lstStyle>
          <a:p>
            <a:r>
              <a:rPr lang="sv-SE" dirty="0"/>
              <a:t>Diagram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sv-SE" dirty="0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 sz="1000"/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 sz="1000"/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715869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ty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sv-SE" dirty="0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 sz="1000"/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 sz="1000"/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279311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ubrik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694800" y="1270800"/>
            <a:ext cx="10800000" cy="692224"/>
          </a:xfrm>
          <a:prstGeom prst="rect">
            <a:avLst/>
          </a:prstGeom>
        </p:spPr>
        <p:txBody>
          <a:bodyPr anchor="ctr"/>
          <a:lstStyle>
            <a:lvl1pPr algn="l">
              <a:defRPr sz="2800"/>
            </a:lvl1pPr>
          </a:lstStyle>
          <a:p>
            <a:r>
              <a:rPr lang="sv-SE" dirty="0"/>
              <a:t>Klicka – lägg till rubrik</a:t>
            </a:r>
          </a:p>
        </p:txBody>
      </p:sp>
      <p:sp>
        <p:nvSpPr>
          <p:cNvPr id="8" name="Platshållare för text 7"/>
          <p:cNvSpPr>
            <a:spLocks noGrp="1"/>
          </p:cNvSpPr>
          <p:nvPr>
            <p:ph type="body" sz="quarter" idx="12" hasCustomPrompt="1"/>
          </p:nvPr>
        </p:nvSpPr>
        <p:spPr>
          <a:xfrm>
            <a:off x="694800" y="2310886"/>
            <a:ext cx="10800000" cy="4089914"/>
          </a:xfrm>
          <a:prstGeom prst="rect">
            <a:avLst/>
          </a:prstGeom>
        </p:spPr>
        <p:txBody>
          <a:bodyPr/>
          <a:lstStyle>
            <a:lvl1pPr marL="360000" indent="-360000" defTabSz="360000">
              <a:lnSpc>
                <a:spcPct val="100000"/>
              </a:lnSpc>
              <a:buFont typeface="Arial" panose="020B0604020202020204" pitchFamily="34" charset="0"/>
              <a:buChar char="•"/>
              <a:defRPr sz="1600" spc="0"/>
            </a:lvl1pPr>
            <a:lvl2pPr marL="720000" marR="0" indent="-360000" algn="l" defTabSz="3600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>
                <a:tab pos="360000" algn="l"/>
              </a:tabLst>
              <a:defRPr lang="sv-SE" sz="16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000" marR="0" indent="-3600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/>
              <a:defRPr lang="sv-SE" sz="16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000" marR="0" indent="-3600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00000" indent="-360000" defTabSz="3240000">
              <a:buFont typeface="Arial" panose="020B0604020202020204" pitchFamily="34" charset="0"/>
              <a:buChar char="‒"/>
              <a:tabLst>
                <a:tab pos="360000" algn="l"/>
                <a:tab pos="720000" algn="l"/>
                <a:tab pos="1080000" algn="l"/>
                <a:tab pos="1440000" algn="l"/>
                <a:tab pos="1800000" algn="l"/>
                <a:tab pos="2160000" algn="l"/>
                <a:tab pos="2520000" algn="l"/>
                <a:tab pos="2880000" algn="l"/>
                <a:tab pos="3240000" algn="l"/>
              </a:tabLst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6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40000" indent="-324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sv-SE" dirty="0"/>
              <a:t>Skriv text här</a:t>
            </a:r>
          </a:p>
          <a:p>
            <a:pPr lvl="1"/>
            <a:endParaRPr lang="sv-SE" dirty="0"/>
          </a:p>
          <a:p>
            <a:pPr lvl="2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2290104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-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bild 5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5215659"/>
          </a:xfrm>
          <a:prstGeom prst="rect">
            <a:avLst/>
          </a:prstGeom>
          <a:solidFill>
            <a:schemeClr val="accent5"/>
          </a:solidFill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pc="0" baseline="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Bild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DAD7E678-F878-4A88-B37F-CF88CE888B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9019" y="5473309"/>
            <a:ext cx="9372450" cy="1080000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sv-SE" dirty="0"/>
              <a:t>Klicka - lägg till rubrik</a:t>
            </a:r>
            <a:endParaRPr lang="en-US" dirty="0"/>
          </a:p>
        </p:txBody>
      </p:sp>
      <p:sp>
        <p:nvSpPr>
          <p:cNvPr id="4" name="textruta 3">
            <a:extLst>
              <a:ext uri="{FF2B5EF4-FFF2-40B4-BE49-F238E27FC236}">
                <a16:creationId xmlns:a16="http://schemas.microsoft.com/office/drawing/2014/main" id="{2DB92D40-5F44-4A12-A0C2-161F3FFFEFD2}"/>
              </a:ext>
            </a:extLst>
          </p:cNvPr>
          <p:cNvSpPr txBox="1"/>
          <p:nvPr userDrawn="1"/>
        </p:nvSpPr>
        <p:spPr>
          <a:xfrm>
            <a:off x="0" y="-363264"/>
            <a:ext cx="12192000" cy="246221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b" anchorCtr="0">
            <a:spAutoFit/>
          </a:bodyPr>
          <a:lstStyle/>
          <a:p>
            <a:r>
              <a:rPr lang="sv-SE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För att byta bakgrundsbild – Högerklicka på bilden. Välj Ändra bild. Välj sedan Från en fil.</a:t>
            </a:r>
          </a:p>
        </p:txBody>
      </p:sp>
      <p:sp>
        <p:nvSpPr>
          <p:cNvPr id="15" name="Platshållare för text 14" descr="Trafikverkets logotyp">
            <a:extLst>
              <a:ext uri="{FF2B5EF4-FFF2-40B4-BE49-F238E27FC236}">
                <a16:creationId xmlns:a16="http://schemas.microsoft.com/office/drawing/2014/main" id="{BC63DBC5-3A01-48A2-B443-DAC14C323B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38665" y="0"/>
            <a:ext cx="1514671" cy="756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 algn="ctr">
              <a:buNone/>
              <a:defRPr sz="800" spc="0" baseline="0"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9" name="Platshållare för datum 2"/>
          <p:cNvSpPr>
            <a:spLocks noGrp="1"/>
          </p:cNvSpPr>
          <p:nvPr>
            <p:ph type="dt" sz="half" idx="2"/>
          </p:nvPr>
        </p:nvSpPr>
        <p:spPr>
          <a:xfrm>
            <a:off x="10152000" y="201600"/>
            <a:ext cx="1767114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1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94800" y="201600"/>
            <a:ext cx="405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12" name="Platshållare för bildnummer 1"/>
          <p:cNvSpPr>
            <a:spLocks noGrp="1"/>
          </p:cNvSpPr>
          <p:nvPr>
            <p:ph type="sldNum" sz="quarter" idx="4"/>
          </p:nvPr>
        </p:nvSpPr>
        <p:spPr>
          <a:xfrm>
            <a:off x="0" y="201600"/>
            <a:ext cx="78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478449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- he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bild 5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pc="0" baseline="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Bild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DAD7E678-F878-4A88-B37F-CF88CE888B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000" y="2242925"/>
            <a:ext cx="10800000" cy="1080000"/>
          </a:xfrm>
          <a:prstGeom prst="rect">
            <a:avLst/>
          </a:prstGeom>
        </p:spPr>
        <p:txBody>
          <a:bodyPr anchor="ctr"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- lägg till rubrik</a:t>
            </a:r>
            <a:endParaRPr lang="en-US" dirty="0"/>
          </a:p>
        </p:txBody>
      </p:sp>
      <p:sp>
        <p:nvSpPr>
          <p:cNvPr id="4" name="textruta 3">
            <a:extLst>
              <a:ext uri="{FF2B5EF4-FFF2-40B4-BE49-F238E27FC236}">
                <a16:creationId xmlns:a16="http://schemas.microsoft.com/office/drawing/2014/main" id="{2DB92D40-5F44-4A12-A0C2-161F3FFFEFD2}"/>
              </a:ext>
            </a:extLst>
          </p:cNvPr>
          <p:cNvSpPr txBox="1"/>
          <p:nvPr userDrawn="1"/>
        </p:nvSpPr>
        <p:spPr>
          <a:xfrm>
            <a:off x="0" y="-363264"/>
            <a:ext cx="12192000" cy="246221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b" anchorCtr="0">
            <a:spAutoFit/>
          </a:bodyPr>
          <a:lstStyle/>
          <a:p>
            <a:r>
              <a:rPr lang="sv-SE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För att byta bakgrundsbild – Högerklicka på bilden. Välj Ändra bild. Välj sedan Från en fil.</a:t>
            </a:r>
          </a:p>
        </p:txBody>
      </p:sp>
      <p:sp>
        <p:nvSpPr>
          <p:cNvPr id="15" name="Platshållare för text 14" descr="Trafikverkets logotyp">
            <a:extLst>
              <a:ext uri="{FF2B5EF4-FFF2-40B4-BE49-F238E27FC236}">
                <a16:creationId xmlns:a16="http://schemas.microsoft.com/office/drawing/2014/main" id="{BC63DBC5-3A01-48A2-B443-DAC14C323B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38665" y="0"/>
            <a:ext cx="1514671" cy="756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800" spc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9" name="Platshållare för datum 2"/>
          <p:cNvSpPr>
            <a:spLocks noGrp="1"/>
          </p:cNvSpPr>
          <p:nvPr>
            <p:ph type="dt" sz="half" idx="2"/>
          </p:nvPr>
        </p:nvSpPr>
        <p:spPr>
          <a:xfrm>
            <a:off x="10152000" y="201600"/>
            <a:ext cx="1767114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1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94800" y="201600"/>
            <a:ext cx="405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Titel</a:t>
            </a:r>
          </a:p>
        </p:txBody>
      </p:sp>
      <p:sp>
        <p:nvSpPr>
          <p:cNvPr id="12" name="Platshållare för bildnummer 1"/>
          <p:cNvSpPr>
            <a:spLocks noGrp="1"/>
          </p:cNvSpPr>
          <p:nvPr>
            <p:ph type="sldNum" sz="quarter" idx="4"/>
          </p:nvPr>
        </p:nvSpPr>
        <p:spPr>
          <a:xfrm>
            <a:off x="0" y="201600"/>
            <a:ext cx="78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395758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Huvudrubriksida röd 175-0-0">
    <p:bg>
      <p:bgPr>
        <a:solidFill>
          <a:srgbClr val="A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AD7E678-F878-4A88-B37F-CF88CE888B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000" y="2349060"/>
            <a:ext cx="10800000" cy="1080000"/>
          </a:xfrm>
          <a:prstGeom prst="rect">
            <a:avLst/>
          </a:prstGeom>
        </p:spPr>
        <p:txBody>
          <a:bodyPr anchor="ctr"/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- lägg till rubrik</a:t>
            </a:r>
            <a:endParaRPr lang="en-US" dirty="0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1AAAF19A-C108-416B-94E8-AE411170AA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6000" y="3789000"/>
            <a:ext cx="10800000" cy="1800000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sv-SE" dirty="0"/>
              <a:t>Skriv text här</a:t>
            </a:r>
            <a:endParaRPr lang="en-US" dirty="0"/>
          </a:p>
        </p:txBody>
      </p:sp>
      <p:sp>
        <p:nvSpPr>
          <p:cNvPr id="7" name="Platshållare för text 6">
            <a:extLst>
              <a:ext uri="{FF2B5EF4-FFF2-40B4-BE49-F238E27FC236}">
                <a16:creationId xmlns:a16="http://schemas.microsoft.com/office/drawing/2014/main" id="{A8C1F592-2565-4952-8C19-80933FC3F5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5326" y="5990318"/>
            <a:ext cx="10801350" cy="276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spc="0" baseline="0">
                <a:solidFill>
                  <a:schemeClr val="bg1"/>
                </a:solidFill>
              </a:defRPr>
            </a:lvl1pPr>
            <a:lvl2pPr marL="232200" indent="0">
              <a:buNone/>
              <a:defRPr sz="1200"/>
            </a:lvl2pPr>
            <a:lvl3pPr marL="462600" indent="0">
              <a:buNone/>
              <a:defRPr sz="1200"/>
            </a:lvl3pPr>
            <a:lvl4pPr marL="693000" indent="0">
              <a:buNone/>
              <a:defRPr sz="1200"/>
            </a:lvl4pPr>
            <a:lvl5pPr marL="887400" indent="0">
              <a:buNone/>
              <a:defRPr sz="1200"/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</p:txBody>
      </p:sp>
    </p:spTree>
    <p:extLst>
      <p:ext uri="{BB962C8B-B14F-4D97-AF65-F5344CB8AC3E}">
        <p14:creationId xmlns:p14="http://schemas.microsoft.com/office/powerpoint/2010/main" val="3506943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Huvudrubrik, platshållare EU-logoty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696000" y="1998000"/>
            <a:ext cx="10800000" cy="1080000"/>
          </a:xfrm>
          <a:prstGeom prst="rect">
            <a:avLst/>
          </a:prstGeom>
        </p:spPr>
        <p:txBody>
          <a:bodyPr anchor="ctr"/>
          <a:lstStyle>
            <a:lvl1pPr algn="ctr">
              <a:defRPr sz="4800"/>
            </a:lvl1pPr>
          </a:lstStyle>
          <a:p>
            <a:r>
              <a:rPr lang="sv-SE" dirty="0"/>
              <a:t>Klicka – lägg till rubrik</a:t>
            </a:r>
          </a:p>
        </p:txBody>
      </p:sp>
      <p:sp>
        <p:nvSpPr>
          <p:cNvPr id="8" name="Platshållare för text 7"/>
          <p:cNvSpPr>
            <a:spLocks noGrp="1"/>
          </p:cNvSpPr>
          <p:nvPr>
            <p:ph type="body" sz="quarter" idx="12" hasCustomPrompt="1"/>
          </p:nvPr>
        </p:nvSpPr>
        <p:spPr>
          <a:xfrm>
            <a:off x="696000" y="3284970"/>
            <a:ext cx="10800000" cy="18000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+mj-lt"/>
              <a:buNone/>
              <a:defRPr sz="2400" spc="0" baseline="0"/>
            </a:lvl1pPr>
            <a:lvl2pPr marL="575100" indent="-342900">
              <a:buFont typeface="+mj-lt"/>
              <a:buAutoNum type="arabicPeriod"/>
              <a:defRPr/>
            </a:lvl2pPr>
            <a:lvl3pPr marL="805500" indent="-342900">
              <a:buFont typeface="+mj-lt"/>
              <a:buAutoNum type="arabicPeriod"/>
              <a:defRPr/>
            </a:lvl3pPr>
            <a:lvl4pPr marL="1035900" indent="-342900">
              <a:buFont typeface="+mj-lt"/>
              <a:buAutoNum type="arabicPeriod"/>
              <a:defRPr/>
            </a:lvl4pPr>
            <a:lvl5pPr marL="12303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sv-SE" dirty="0"/>
              <a:t>Skriv text här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sv-SE" dirty="0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 sz="1000"/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 sz="1000"/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7" hasCustomPrompt="1"/>
          </p:nvPr>
        </p:nvSpPr>
        <p:spPr>
          <a:xfrm>
            <a:off x="694800" y="5529600"/>
            <a:ext cx="2739600" cy="925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sv-SE" dirty="0"/>
              <a:t>Plats för EU-logotyp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4BD16B4E-76DC-44E2-8BEE-9E700AD562F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70149" y="5995793"/>
            <a:ext cx="4683125" cy="2095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spc="0" baseline="0"/>
            </a:lvl1pPr>
          </a:lstStyle>
          <a:p>
            <a:pPr lvl="0"/>
            <a:r>
              <a:rPr lang="sv-SE" dirty="0" err="1"/>
              <a:t>Konfidentialitetsnivå</a:t>
            </a:r>
            <a:r>
              <a:rPr lang="sv-SE" dirty="0"/>
              <a:t> ska klassas, och anges här</a:t>
            </a:r>
          </a:p>
        </p:txBody>
      </p:sp>
    </p:spTree>
    <p:extLst>
      <p:ext uri="{BB962C8B-B14F-4D97-AF65-F5344CB8AC3E}">
        <p14:creationId xmlns:p14="http://schemas.microsoft.com/office/powerpoint/2010/main" val="38635809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rubrik, röd 135-0-0">
    <p:bg>
      <p:bgPr>
        <a:solidFill>
          <a:srgbClr val="87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696000" y="2349060"/>
            <a:ext cx="10800000" cy="1080000"/>
          </a:xfrm>
          <a:prstGeom prst="rect">
            <a:avLst/>
          </a:prstGeom>
        </p:spPr>
        <p:txBody>
          <a:bodyPr anchor="ctr"/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- lägg till rubrik</a:t>
            </a:r>
          </a:p>
        </p:txBody>
      </p:sp>
      <p:sp>
        <p:nvSpPr>
          <p:cNvPr id="9" name="Platshållare för datum 2"/>
          <p:cNvSpPr>
            <a:spLocks noGrp="1"/>
          </p:cNvSpPr>
          <p:nvPr>
            <p:ph type="dt" sz="half" idx="2"/>
          </p:nvPr>
        </p:nvSpPr>
        <p:spPr>
          <a:xfrm>
            <a:off x="10152000" y="201600"/>
            <a:ext cx="1767114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0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94800" y="201600"/>
            <a:ext cx="405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11" name="Platshållare för bildnummer 1"/>
          <p:cNvSpPr>
            <a:spLocks noGrp="1"/>
          </p:cNvSpPr>
          <p:nvPr>
            <p:ph type="sldNum" sz="quarter" idx="4"/>
          </p:nvPr>
        </p:nvSpPr>
        <p:spPr>
          <a:xfrm>
            <a:off x="0" y="201600"/>
            <a:ext cx="78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012245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rubrik, röd 95-0-0">
    <p:bg>
      <p:bgPr>
        <a:solidFill>
          <a:srgbClr val="5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AD7E678-F878-4A88-B37F-CF88CE888B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000" y="2357223"/>
            <a:ext cx="10800000" cy="1080000"/>
          </a:xfrm>
          <a:prstGeom prst="rect">
            <a:avLst/>
          </a:prstGeom>
        </p:spPr>
        <p:txBody>
          <a:bodyPr anchor="ctr"/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- lägg till rubrik</a:t>
            </a:r>
            <a:endParaRPr lang="en-US" dirty="0"/>
          </a:p>
        </p:txBody>
      </p:sp>
      <p:sp>
        <p:nvSpPr>
          <p:cNvPr id="8" name="Platshållare för datum 2"/>
          <p:cNvSpPr>
            <a:spLocks noGrp="1"/>
          </p:cNvSpPr>
          <p:nvPr>
            <p:ph type="dt" sz="half" idx="2"/>
          </p:nvPr>
        </p:nvSpPr>
        <p:spPr>
          <a:xfrm>
            <a:off x="10152000" y="201600"/>
            <a:ext cx="1767114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94800" y="201600"/>
            <a:ext cx="405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10" name="Platshållare för bildnummer 1"/>
          <p:cNvSpPr>
            <a:spLocks noGrp="1"/>
          </p:cNvSpPr>
          <p:nvPr>
            <p:ph type="sldNum" sz="quarter" idx="4"/>
          </p:nvPr>
        </p:nvSpPr>
        <p:spPr>
          <a:xfrm>
            <a:off x="0" y="201600"/>
            <a:ext cx="78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29068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rubrik, röd 55-0-0">
    <p:bg>
      <p:bgPr>
        <a:solidFill>
          <a:srgbClr val="37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AD7E678-F878-4A88-B37F-CF88CE888B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000" y="2350265"/>
            <a:ext cx="10800000" cy="1080000"/>
          </a:xfrm>
          <a:prstGeom prst="rect">
            <a:avLst/>
          </a:prstGeom>
        </p:spPr>
        <p:txBody>
          <a:bodyPr anchor="ctr"/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- lägg till rubrik</a:t>
            </a:r>
            <a:endParaRPr lang="en-US" dirty="0"/>
          </a:p>
        </p:txBody>
      </p:sp>
      <p:sp>
        <p:nvSpPr>
          <p:cNvPr id="8" name="Platshållare för datum 2"/>
          <p:cNvSpPr>
            <a:spLocks noGrp="1"/>
          </p:cNvSpPr>
          <p:nvPr>
            <p:ph type="dt" sz="half" idx="2"/>
          </p:nvPr>
        </p:nvSpPr>
        <p:spPr>
          <a:xfrm>
            <a:off x="10152000" y="201600"/>
            <a:ext cx="1767114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9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94800" y="201600"/>
            <a:ext cx="405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10" name="Platshållare för bildnummer 1"/>
          <p:cNvSpPr>
            <a:spLocks noGrp="1"/>
          </p:cNvSpPr>
          <p:nvPr>
            <p:ph type="sldNum" sz="quarter" idx="4"/>
          </p:nvPr>
        </p:nvSpPr>
        <p:spPr>
          <a:xfrm>
            <a:off x="0" y="201600"/>
            <a:ext cx="78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690922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Rubrik,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694800" y="1270800"/>
            <a:ext cx="10800000" cy="900000"/>
          </a:xfrm>
          <a:prstGeom prst="rect">
            <a:avLst/>
          </a:prstGeom>
        </p:spPr>
        <p:txBody>
          <a:bodyPr anchor="ctr"/>
          <a:lstStyle>
            <a:lvl1pPr algn="l">
              <a:defRPr sz="3600" baseline="0"/>
            </a:lvl1pPr>
          </a:lstStyle>
          <a:p>
            <a:r>
              <a:rPr lang="sv-SE" dirty="0"/>
              <a:t>Klicka – lägg till rubrik</a:t>
            </a:r>
          </a:p>
        </p:txBody>
      </p:sp>
      <p:sp>
        <p:nvSpPr>
          <p:cNvPr id="8" name="Platshållare för text 7"/>
          <p:cNvSpPr>
            <a:spLocks noGrp="1"/>
          </p:cNvSpPr>
          <p:nvPr>
            <p:ph type="body" sz="quarter" idx="12" hasCustomPrompt="1"/>
          </p:nvPr>
        </p:nvSpPr>
        <p:spPr>
          <a:xfrm>
            <a:off x="694800" y="2529000"/>
            <a:ext cx="8607600" cy="3060000"/>
          </a:xfrm>
          <a:prstGeom prst="rect">
            <a:avLst/>
          </a:prstGeom>
        </p:spPr>
        <p:txBody>
          <a:bodyPr/>
          <a:lstStyle>
            <a:lvl1pPr marL="360000" indent="-360000" defTabSz="3600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spc="0" baseline="0"/>
            </a:lvl1pPr>
            <a:lvl2pPr marL="720000" marR="0" indent="-360000" algn="l" defTabSz="3600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>
                <a:tab pos="360000" algn="l"/>
              </a:tabLst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000" marR="0" indent="-3600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000" marR="0" indent="-3600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00000" indent="-360000" defTabSz="3240000">
              <a:buFont typeface="Arial" panose="020B0604020202020204" pitchFamily="34" charset="0"/>
              <a:buChar char="‒"/>
              <a:tabLst>
                <a:tab pos="360000" algn="l"/>
                <a:tab pos="720000" algn="l"/>
                <a:tab pos="1080000" algn="l"/>
                <a:tab pos="1440000" algn="l"/>
                <a:tab pos="1800000" algn="l"/>
                <a:tab pos="2160000" algn="l"/>
                <a:tab pos="2520000" algn="l"/>
                <a:tab pos="2880000" algn="l"/>
                <a:tab pos="3240000" algn="l"/>
              </a:tabLst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6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40000" indent="-324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sv-SE" dirty="0"/>
              <a:t>Skriv text här</a:t>
            </a:r>
          </a:p>
        </p:txBody>
      </p:sp>
      <p:sp>
        <p:nvSpPr>
          <p:cNvPr id="10" name="Platshållare för datum 2"/>
          <p:cNvSpPr>
            <a:spLocks noGrp="1"/>
          </p:cNvSpPr>
          <p:nvPr>
            <p:ph type="dt" sz="half" idx="2"/>
          </p:nvPr>
        </p:nvSpPr>
        <p:spPr>
          <a:xfrm>
            <a:off x="10152000" y="201600"/>
            <a:ext cx="1767114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11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94800" y="201600"/>
            <a:ext cx="405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12" name="Platshållare för bildnummer 1"/>
          <p:cNvSpPr>
            <a:spLocks noGrp="1"/>
          </p:cNvSpPr>
          <p:nvPr>
            <p:ph type="sldNum" sz="quarter" idx="4"/>
          </p:nvPr>
        </p:nvSpPr>
        <p:spPr>
          <a:xfrm>
            <a:off x="0" y="201600"/>
            <a:ext cx="78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011162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vä, bild h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696000" y="1269000"/>
            <a:ext cx="5040000" cy="900000"/>
          </a:xfrm>
          <a:prstGeom prst="rect">
            <a:avLst/>
          </a:prstGeom>
        </p:spPr>
        <p:txBody>
          <a:bodyPr anchor="ctr"/>
          <a:lstStyle>
            <a:lvl1pPr>
              <a:defRPr sz="3600"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10" name="Platshållare för bild 9"/>
          <p:cNvSpPr>
            <a:spLocks noGrp="1"/>
          </p:cNvSpPr>
          <p:nvPr>
            <p:ph type="pic" sz="quarter" idx="13" hasCustomPrompt="1"/>
          </p:nvPr>
        </p:nvSpPr>
        <p:spPr>
          <a:xfrm>
            <a:off x="6456000" y="1269000"/>
            <a:ext cx="5040000" cy="43200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pc="0" baseline="0"/>
            </a:lvl1pPr>
          </a:lstStyle>
          <a:p>
            <a:r>
              <a:rPr lang="sv-SE" dirty="0"/>
              <a:t>Bild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4"/>
          </p:nvPr>
        </p:nvSpPr>
        <p:spPr>
          <a:xfrm>
            <a:off x="10152000" y="201600"/>
            <a:ext cx="1767114" cy="365125"/>
          </a:xfrm>
        </p:spPr>
        <p:txBody>
          <a:bodyPr/>
          <a:lstStyle>
            <a:lvl1pPr>
              <a:defRPr sz="1000"/>
            </a:lvl1pPr>
          </a:lstStyle>
          <a:p>
            <a:endParaRPr lang="sv-SE" dirty="0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5"/>
          </p:nvPr>
        </p:nvSpPr>
        <p:spPr>
          <a:xfrm>
            <a:off x="696000" y="201600"/>
            <a:ext cx="3570514" cy="365125"/>
          </a:xfrm>
        </p:spPr>
        <p:txBody>
          <a:bodyPr/>
          <a:lstStyle>
            <a:lvl1pPr>
              <a:defRPr sz="1000"/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6"/>
          </p:nvPr>
        </p:nvSpPr>
        <p:spPr>
          <a:xfrm>
            <a:off x="-1" y="201600"/>
            <a:ext cx="784800" cy="365125"/>
          </a:xfrm>
        </p:spPr>
        <p:txBody>
          <a:bodyPr/>
          <a:lstStyle>
            <a:lvl1pPr>
              <a:defRPr sz="1000"/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1" name="Platshållare för text 7"/>
          <p:cNvSpPr>
            <a:spLocks noGrp="1"/>
          </p:cNvSpPr>
          <p:nvPr>
            <p:ph type="body" sz="quarter" idx="12" hasCustomPrompt="1"/>
          </p:nvPr>
        </p:nvSpPr>
        <p:spPr>
          <a:xfrm>
            <a:off x="694800" y="2170800"/>
            <a:ext cx="5040000" cy="3420000"/>
          </a:xfrm>
          <a:prstGeom prst="rect">
            <a:avLst/>
          </a:prstGeom>
        </p:spPr>
        <p:txBody>
          <a:bodyPr/>
          <a:lstStyle>
            <a:lvl1pPr marL="360000" indent="-360000" defTabSz="3600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spc="0"/>
            </a:lvl1pPr>
            <a:lvl2pPr marL="720000" marR="0" indent="-360000" algn="l" defTabSz="3600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>
                <a:tab pos="360000" algn="l"/>
              </a:tabLst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000" marR="0" indent="-3600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000" marR="0" indent="-3600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00000" indent="-360000" defTabSz="3240000">
              <a:buFont typeface="Arial" panose="020B0604020202020204" pitchFamily="34" charset="0"/>
              <a:buChar char="‒"/>
              <a:tabLst>
                <a:tab pos="360000" algn="l"/>
                <a:tab pos="720000" algn="l"/>
                <a:tab pos="1080000" algn="l"/>
                <a:tab pos="1440000" algn="l"/>
                <a:tab pos="1800000" algn="l"/>
                <a:tab pos="2160000" algn="l"/>
                <a:tab pos="2520000" algn="l"/>
                <a:tab pos="2880000" algn="l"/>
                <a:tab pos="3240000" algn="l"/>
              </a:tabLst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6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40000" indent="-324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sv-SE" dirty="0"/>
              <a:t>Skriv text här</a:t>
            </a:r>
          </a:p>
        </p:txBody>
      </p:sp>
    </p:spTree>
    <p:extLst>
      <p:ext uri="{BB962C8B-B14F-4D97-AF65-F5344CB8AC3E}">
        <p14:creationId xmlns:p14="http://schemas.microsoft.com/office/powerpoint/2010/main" val="292063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hö, bild v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title" hasCustomPrompt="1"/>
          </p:nvPr>
        </p:nvSpPr>
        <p:spPr>
          <a:xfrm>
            <a:off x="6456000" y="1269000"/>
            <a:ext cx="5040000" cy="900000"/>
          </a:xfrm>
          <a:prstGeom prst="rect">
            <a:avLst/>
          </a:prstGeom>
        </p:spPr>
        <p:txBody>
          <a:bodyPr anchor="ctr"/>
          <a:lstStyle>
            <a:lvl1pPr>
              <a:defRPr sz="3600"/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7" name="Platshållare för bild 9"/>
          <p:cNvSpPr>
            <a:spLocks noGrp="1"/>
          </p:cNvSpPr>
          <p:nvPr>
            <p:ph type="pic" sz="quarter" idx="13" hasCustomPrompt="1"/>
          </p:nvPr>
        </p:nvSpPr>
        <p:spPr>
          <a:xfrm>
            <a:off x="694800" y="1269000"/>
            <a:ext cx="5040000" cy="43200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1200"/>
              </a:spcBef>
              <a:buNone/>
              <a:defRPr spc="0" baseline="0"/>
            </a:lvl1pPr>
          </a:lstStyle>
          <a:p>
            <a:r>
              <a:rPr lang="sv-SE" dirty="0"/>
              <a:t>Bild</a:t>
            </a:r>
          </a:p>
        </p:txBody>
      </p:sp>
      <p:sp>
        <p:nvSpPr>
          <p:cNvPr id="2" name="Platshållare för datum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sv-SE" dirty="0"/>
          </a:p>
        </p:txBody>
      </p:sp>
      <p:sp>
        <p:nvSpPr>
          <p:cNvPr id="9" name="Platshållare för sidfot 8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 sz="1000"/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 sz="1000"/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8" name="Platshållare för text 7"/>
          <p:cNvSpPr>
            <a:spLocks noGrp="1"/>
          </p:cNvSpPr>
          <p:nvPr>
            <p:ph type="body" sz="quarter" idx="12" hasCustomPrompt="1"/>
          </p:nvPr>
        </p:nvSpPr>
        <p:spPr>
          <a:xfrm>
            <a:off x="6454800" y="2170800"/>
            <a:ext cx="5040000" cy="3420000"/>
          </a:xfrm>
          <a:prstGeom prst="rect">
            <a:avLst/>
          </a:prstGeom>
        </p:spPr>
        <p:txBody>
          <a:bodyPr/>
          <a:lstStyle>
            <a:lvl1pPr marL="360000" indent="-360000" defTabSz="3600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spc="0"/>
            </a:lvl1pPr>
            <a:lvl2pPr marL="720000" marR="0" indent="-360000" algn="l" defTabSz="3600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>
                <a:tab pos="360000" algn="l"/>
              </a:tabLst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000" marR="0" indent="-3600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000" marR="0" indent="-3600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‒"/>
              <a:tabLst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00000" indent="-360000" defTabSz="3240000">
              <a:buFont typeface="Arial" panose="020B0604020202020204" pitchFamily="34" charset="0"/>
              <a:buChar char="‒"/>
              <a:tabLst>
                <a:tab pos="360000" algn="l"/>
                <a:tab pos="720000" algn="l"/>
                <a:tab pos="1080000" algn="l"/>
                <a:tab pos="1440000" algn="l"/>
                <a:tab pos="1800000" algn="l"/>
                <a:tab pos="2160000" algn="l"/>
                <a:tab pos="2520000" algn="l"/>
                <a:tab pos="2880000" algn="l"/>
                <a:tab pos="3240000" algn="l"/>
              </a:tabLst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6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00" indent="-360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40000" indent="-324000">
              <a:buFont typeface="Arial" panose="020B0604020202020204" pitchFamily="34" charset="0"/>
              <a:buChar char="‒"/>
              <a:defRPr lang="sv-SE" sz="18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sv-SE" dirty="0"/>
              <a:t>Skriv text här</a:t>
            </a:r>
          </a:p>
        </p:txBody>
      </p:sp>
    </p:spTree>
    <p:extLst>
      <p:ext uri="{BB962C8B-B14F-4D97-AF65-F5344CB8AC3E}">
        <p14:creationId xmlns:p14="http://schemas.microsoft.com/office/powerpoint/2010/main" val="1106066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10" Type="http://schemas.openxmlformats.org/officeDocument/2006/relationships/image" Target="../media/image3.svg"/><Relationship Id="rId4" Type="http://schemas.openxmlformats.org/officeDocument/2006/relationships/slideLayout" Target="../slideLayouts/slideLayout10.xml"/><Relationship Id="rId9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570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Trafikverkets logotyp">
            <a:extLst>
              <a:ext uri="{FF2B5EF4-FFF2-40B4-BE49-F238E27FC236}">
                <a16:creationId xmlns:a16="http://schemas.microsoft.com/office/drawing/2014/main" id="{F6D06EDD-E5A3-40F5-94E9-EF10146AE40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38665" y="0"/>
            <a:ext cx="1514670" cy="75600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effectLst>
            <a:reflection stA="45000" endPos="1000" dist="50800" dir="5400000" sy="-100000" algn="bl" rotWithShape="0"/>
          </a:effectLst>
        </p:spPr>
      </p:pic>
      <p:sp>
        <p:nvSpPr>
          <p:cNvPr id="6" name="Platshållare för datum 2"/>
          <p:cNvSpPr>
            <a:spLocks noGrp="1"/>
          </p:cNvSpPr>
          <p:nvPr>
            <p:ph type="dt" sz="half" idx="2"/>
          </p:nvPr>
        </p:nvSpPr>
        <p:spPr>
          <a:xfrm>
            <a:off x="10152000" y="201600"/>
            <a:ext cx="1767114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8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94800" y="201600"/>
            <a:ext cx="405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9" name="Platshållare för bildnummer 1"/>
          <p:cNvSpPr>
            <a:spLocks noGrp="1"/>
          </p:cNvSpPr>
          <p:nvPr>
            <p:ph type="sldNum" sz="quarter" idx="4"/>
          </p:nvPr>
        </p:nvSpPr>
        <p:spPr>
          <a:xfrm>
            <a:off x="0" y="201600"/>
            <a:ext cx="78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492816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3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1pPr>
      <a:lvl2pPr marL="460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2pPr>
      <a:lvl3pPr marL="691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3pPr>
      <a:lvl4pPr marL="921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4pPr>
      <a:lvl5pPr marL="1116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840" userDrawn="1">
          <p15:clr>
            <a:srgbClr val="F26B43"/>
          </p15:clr>
        </p15:guide>
        <p15:guide id="7" orient="horz" pos="2160" userDrawn="1">
          <p15:clr>
            <a:srgbClr val="F26B43"/>
          </p15:clr>
        </p15:guide>
        <p15:guide id="8" pos="438" userDrawn="1">
          <p15:clr>
            <a:srgbClr val="F26B43"/>
          </p15:clr>
        </p15:guide>
        <p15:guide id="9" pos="7242" userDrawn="1">
          <p15:clr>
            <a:srgbClr val="F26B43"/>
          </p15:clr>
        </p15:guide>
        <p15:guide id="10" orient="horz" pos="3884" userDrawn="1">
          <p15:clr>
            <a:srgbClr val="F26B43"/>
          </p15:clr>
        </p15:guide>
        <p15:guide id="11" orient="horz" pos="799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Trafikverkets logotyp">
            <a:extLst>
              <a:ext uri="{FF2B5EF4-FFF2-40B4-BE49-F238E27FC236}">
                <a16:creationId xmlns:a16="http://schemas.microsoft.com/office/drawing/2014/main" id="{F6D06EDD-E5A3-40F5-94E9-EF10146AE40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38665" y="0"/>
            <a:ext cx="1514670" cy="756000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effectLst>
            <a:reflection stA="45000" endPos="1000" dist="50800" dir="5400000" sy="-100000" algn="bl" rotWithShape="0"/>
          </a:effectLst>
        </p:spPr>
      </p:pic>
      <p:sp>
        <p:nvSpPr>
          <p:cNvPr id="6" name="Platshållare för datum 2"/>
          <p:cNvSpPr>
            <a:spLocks noGrp="1"/>
          </p:cNvSpPr>
          <p:nvPr>
            <p:ph type="dt" sz="half" idx="2"/>
          </p:nvPr>
        </p:nvSpPr>
        <p:spPr>
          <a:xfrm>
            <a:off x="10152000" y="201600"/>
            <a:ext cx="1767114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8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94800" y="201600"/>
            <a:ext cx="405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9" name="Platshållare för bildnummer 1"/>
          <p:cNvSpPr>
            <a:spLocks noGrp="1"/>
          </p:cNvSpPr>
          <p:nvPr>
            <p:ph type="sldNum" sz="quarter" idx="4"/>
          </p:nvPr>
        </p:nvSpPr>
        <p:spPr>
          <a:xfrm>
            <a:off x="0" y="201600"/>
            <a:ext cx="78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863979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77" r:id="rId2"/>
    <p:sldLayoutId id="2147483650" r:id="rId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1pPr>
      <a:lvl2pPr marL="460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2pPr>
      <a:lvl3pPr marL="691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3pPr>
      <a:lvl4pPr marL="921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4pPr>
      <a:lvl5pPr marL="1116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840" userDrawn="1">
          <p15:clr>
            <a:srgbClr val="F26B43"/>
          </p15:clr>
        </p15:guide>
        <p15:guide id="7" orient="horz" pos="2160" userDrawn="1">
          <p15:clr>
            <a:srgbClr val="F26B43"/>
          </p15:clr>
        </p15:guide>
        <p15:guide id="8" pos="438" userDrawn="1">
          <p15:clr>
            <a:srgbClr val="F26B43"/>
          </p15:clr>
        </p15:guide>
        <p15:guide id="9" pos="7242" userDrawn="1">
          <p15:clr>
            <a:srgbClr val="F26B43"/>
          </p15:clr>
        </p15:guide>
        <p15:guide id="10" orient="horz" pos="3884" userDrawn="1">
          <p15:clr>
            <a:srgbClr val="F26B43"/>
          </p15:clr>
        </p15:guide>
        <p15:guide id="11" orient="horz" pos="799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Trafikverkets logotyp">
            <a:extLst>
              <a:ext uri="{FF2B5EF4-FFF2-40B4-BE49-F238E27FC236}">
                <a16:creationId xmlns:a16="http://schemas.microsoft.com/office/drawing/2014/main" id="{F6D06EDD-E5A3-40F5-94E9-EF10146AE402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338665" y="0"/>
            <a:ext cx="1514670" cy="756000"/>
          </a:xfrm>
          <a:prstGeom prst="rect">
            <a:avLst/>
          </a:prstGeom>
          <a:effectLst>
            <a:reflection stA="45000" endPos="1000" dist="50800" dir="5400000" sy="-100000" algn="bl" rotWithShape="0"/>
          </a:effectLst>
        </p:spPr>
      </p:pic>
      <p:sp>
        <p:nvSpPr>
          <p:cNvPr id="3" name="Platshållare för datum 2"/>
          <p:cNvSpPr>
            <a:spLocks noGrp="1"/>
          </p:cNvSpPr>
          <p:nvPr>
            <p:ph type="dt" sz="half" idx="2"/>
          </p:nvPr>
        </p:nvSpPr>
        <p:spPr>
          <a:xfrm>
            <a:off x="10152000" y="201600"/>
            <a:ext cx="1767114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94800" y="201600"/>
            <a:ext cx="405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2" name="Platshållare för bildnummer 1"/>
          <p:cNvSpPr>
            <a:spLocks noGrp="1"/>
          </p:cNvSpPr>
          <p:nvPr>
            <p:ph type="sldNum" sz="quarter" idx="4"/>
          </p:nvPr>
        </p:nvSpPr>
        <p:spPr>
          <a:xfrm>
            <a:off x="0" y="201600"/>
            <a:ext cx="78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707428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6" r:id="rId2"/>
    <p:sldLayoutId id="2147483667" r:id="rId3"/>
    <p:sldLayoutId id="2147483668" r:id="rId4"/>
    <p:sldLayoutId id="2147483669" r:id="rId5"/>
    <p:sldLayoutId id="2147483665" r:id="rId6"/>
    <p:sldLayoutId id="2147483689" r:id="rId7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1pPr>
      <a:lvl2pPr marL="460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2pPr>
      <a:lvl3pPr marL="691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3pPr>
      <a:lvl4pPr marL="921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4pPr>
      <a:lvl5pPr marL="1116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2160" userDrawn="1">
          <p15:clr>
            <a:srgbClr val="F26B43"/>
          </p15:clr>
        </p15:guide>
        <p15:guide id="14" pos="3840" userDrawn="1">
          <p15:clr>
            <a:srgbClr val="F26B43"/>
          </p15:clr>
        </p15:guide>
        <p15:guide id="15" pos="438" userDrawn="1">
          <p15:clr>
            <a:srgbClr val="F26B43"/>
          </p15:clr>
        </p15:guide>
        <p15:guide id="16" pos="7242" userDrawn="1">
          <p15:clr>
            <a:srgbClr val="F26B43"/>
          </p15:clr>
        </p15:guide>
        <p15:guide id="17" orient="horz" pos="3884" userDrawn="1">
          <p15:clr>
            <a:srgbClr val="F26B43"/>
          </p15:clr>
        </p15:guide>
        <p15:guide id="18" orient="horz" pos="799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Trafikverkets logotyp">
            <a:extLst>
              <a:ext uri="{FF2B5EF4-FFF2-40B4-BE49-F238E27FC236}">
                <a16:creationId xmlns:a16="http://schemas.microsoft.com/office/drawing/2014/main" id="{F6D06EDD-E5A3-40F5-94E9-EF10146AE40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38665" y="0"/>
            <a:ext cx="1514670" cy="75600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effectLst>
            <a:reflection stA="45000" endPos="1000" dist="50800" dir="5400000" sy="-100000" algn="bl" rotWithShape="0"/>
          </a:effectLst>
        </p:spPr>
      </p:pic>
      <p:sp>
        <p:nvSpPr>
          <p:cNvPr id="6" name="Platshållare för datum 2"/>
          <p:cNvSpPr>
            <a:spLocks noGrp="1"/>
          </p:cNvSpPr>
          <p:nvPr>
            <p:ph type="dt" sz="half" idx="2"/>
          </p:nvPr>
        </p:nvSpPr>
        <p:spPr>
          <a:xfrm>
            <a:off x="10152000" y="201600"/>
            <a:ext cx="1767114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8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94800" y="201600"/>
            <a:ext cx="405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sv-SE"/>
              <a:t>Titel</a:t>
            </a:r>
            <a:endParaRPr lang="sv-SE" dirty="0"/>
          </a:p>
        </p:txBody>
      </p:sp>
      <p:sp>
        <p:nvSpPr>
          <p:cNvPr id="9" name="Platshållare för bildnummer 1"/>
          <p:cNvSpPr>
            <a:spLocks noGrp="1"/>
          </p:cNvSpPr>
          <p:nvPr>
            <p:ph type="sldNum" sz="quarter" idx="4"/>
          </p:nvPr>
        </p:nvSpPr>
        <p:spPr>
          <a:xfrm>
            <a:off x="0" y="201600"/>
            <a:ext cx="78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816FEC2C-AD63-44F4-896C-A2025F5FB260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786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79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1pPr>
      <a:lvl2pPr marL="460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2pPr>
      <a:lvl3pPr marL="691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3pPr>
      <a:lvl4pPr marL="921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4pPr>
      <a:lvl5pPr marL="1116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1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840" userDrawn="1">
          <p15:clr>
            <a:srgbClr val="F26B43"/>
          </p15:clr>
        </p15:guide>
        <p15:guide id="7" orient="horz" pos="2160" userDrawn="1">
          <p15:clr>
            <a:srgbClr val="F26B43"/>
          </p15:clr>
        </p15:guide>
        <p15:guide id="8" pos="438" userDrawn="1">
          <p15:clr>
            <a:srgbClr val="F26B43"/>
          </p15:clr>
        </p15:guide>
        <p15:guide id="9" pos="7242" userDrawn="1">
          <p15:clr>
            <a:srgbClr val="F26B43"/>
          </p15:clr>
        </p15:guide>
        <p15:guide id="10" orient="horz" pos="3884" userDrawn="1">
          <p15:clr>
            <a:srgbClr val="F26B43"/>
          </p15:clr>
        </p15:guide>
        <p15:guide id="11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18" Type="http://schemas.openxmlformats.org/officeDocument/2006/relationships/image" Target="../media/image2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17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microsoft.com/office/2007/relationships/hdphoto" Target="../media/hdphoto1.wdp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>
            <a:extLst>
              <a:ext uri="{FF2B5EF4-FFF2-40B4-BE49-F238E27FC236}">
                <a16:creationId xmlns:a16="http://schemas.microsoft.com/office/drawing/2014/main" id="{2A23F9E0-F3F7-449B-B069-A45DBF7F2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z="4000" dirty="0"/>
              <a:t>Inner/</a:t>
            </a:r>
            <a:r>
              <a:rPr lang="sv-SE" sz="4000" dirty="0" err="1"/>
              <a:t>open</a:t>
            </a:r>
            <a:r>
              <a:rPr lang="sv-SE" sz="4000" dirty="0"/>
              <a:t> </a:t>
            </a:r>
            <a:r>
              <a:rPr lang="sv-SE" sz="4000" dirty="0" err="1"/>
              <a:t>sourcing</a:t>
            </a:r>
            <a:r>
              <a:rPr lang="sv-SE" sz="4000" dirty="0"/>
              <a:t> i </a:t>
            </a:r>
            <a:r>
              <a:rPr lang="sv-SE" sz="4000" dirty="0" err="1"/>
              <a:t>myndigehtssverige</a:t>
            </a:r>
            <a:endParaRPr lang="sv-SE" sz="4000" dirty="0"/>
          </a:p>
        </p:txBody>
      </p:sp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66823A78-B882-498C-8DAF-E61DCA2BAF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sv-SE" dirty="0"/>
              <a:t>Hannes Salin, Trafikverket</a:t>
            </a:r>
          </a:p>
        </p:txBody>
      </p:sp>
    </p:spTree>
    <p:extLst>
      <p:ext uri="{BB962C8B-B14F-4D97-AF65-F5344CB8AC3E}">
        <p14:creationId xmlns:p14="http://schemas.microsoft.com/office/powerpoint/2010/main" val="458288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7">
            <a:extLst>
              <a:ext uri="{FF2B5EF4-FFF2-40B4-BE49-F238E27FC236}">
                <a16:creationId xmlns:a16="http://schemas.microsoft.com/office/drawing/2014/main" id="{33F58D46-7043-48F8-A9E9-6CF741E7C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428" y="1269000"/>
            <a:ext cx="6567544" cy="900000"/>
          </a:xfrm>
        </p:spPr>
        <p:txBody>
          <a:bodyPr/>
          <a:lstStyle/>
          <a:p>
            <a:r>
              <a:rPr lang="sv-SE" sz="2000" dirty="0"/>
              <a:t>Välkommen till </a:t>
            </a:r>
            <a:r>
              <a:rPr lang="sv-SE" sz="2000" dirty="0" err="1"/>
              <a:t>Trafikverkers</a:t>
            </a:r>
            <a:r>
              <a:rPr lang="sv-SE" sz="2000" dirty="0"/>
              <a:t> konferens om inner/</a:t>
            </a:r>
            <a:r>
              <a:rPr lang="sv-SE" sz="2000" dirty="0" err="1"/>
              <a:t>open</a:t>
            </a:r>
            <a:r>
              <a:rPr lang="sv-SE" sz="2000" dirty="0"/>
              <a:t> </a:t>
            </a:r>
            <a:r>
              <a:rPr lang="sv-SE" sz="2000" dirty="0" err="1"/>
              <a:t>sourcing</a:t>
            </a:r>
            <a:r>
              <a:rPr lang="sv-SE" sz="2000" dirty="0"/>
              <a:t> i myndighetssverige</a:t>
            </a:r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B10A457A-EAF8-4165-9FD9-D79658F90D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0640" y="2249301"/>
            <a:ext cx="6142614" cy="4329000"/>
          </a:xfrm>
        </p:spPr>
        <p:txBody>
          <a:bodyPr/>
          <a:lstStyle/>
          <a:p>
            <a:r>
              <a:rPr lang="sv-SE" sz="1600" dirty="0"/>
              <a:t>Ett initiativ från Trafikverkets verksamhetsområde Informations och kommunikationsteknik (IKT)</a:t>
            </a:r>
          </a:p>
          <a:p>
            <a:r>
              <a:rPr lang="sv-SE" sz="1600" dirty="0"/>
              <a:t>Vi är i en resa mot att få både vår egen organisation och omvärlden att förstå att systemutveckling är en </a:t>
            </a:r>
            <a:r>
              <a:rPr lang="sv-SE" sz="1600" b="1" dirty="0">
                <a:solidFill>
                  <a:srgbClr val="00B050"/>
                </a:solidFill>
              </a:rPr>
              <a:t>kärnverksamhet</a:t>
            </a:r>
          </a:p>
          <a:p>
            <a:r>
              <a:rPr lang="sv-SE" sz="1600" dirty="0"/>
              <a:t>Vi hoppas på att den här konferensen kan komplettera övriga myndighetsöverskridande initiativ inom </a:t>
            </a:r>
            <a:r>
              <a:rPr lang="sv-SE" sz="1600" dirty="0" err="1"/>
              <a:t>open</a:t>
            </a:r>
            <a:r>
              <a:rPr lang="sv-SE" sz="1600" dirty="0"/>
              <a:t> och inner source (DIGG, OSPO-nätverket mm.) </a:t>
            </a:r>
          </a:p>
          <a:p>
            <a:r>
              <a:rPr lang="sv-SE" sz="1600" dirty="0"/>
              <a:t>Syftet med dagen är att </a:t>
            </a:r>
            <a:r>
              <a:rPr lang="sv-SE" sz="1600" dirty="0" err="1"/>
              <a:t>erfarenhetsutbyta</a:t>
            </a:r>
            <a:r>
              <a:rPr lang="sv-SE" sz="1600" dirty="0"/>
              <a:t>, </a:t>
            </a:r>
            <a:r>
              <a:rPr lang="sv-SE" sz="1600" dirty="0" err="1"/>
              <a:t>nätverka</a:t>
            </a:r>
            <a:r>
              <a:rPr lang="sv-SE" sz="1600" dirty="0"/>
              <a:t> men också ta lite puls på om det finns ytterligare gap i samverkan vi kan jobba vidare med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964C370-462F-4C07-B628-263C27BBC0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2EF9E43-66E6-49E2-BAF4-92FE7A72D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6FEC2C-AD63-44F4-896C-A2025F5FB260}" type="slidenum">
              <a:rPr lang="sv-SE" smtClean="0"/>
              <a:pPr/>
              <a:t>2</a:t>
            </a:fld>
            <a:endParaRPr lang="sv-SE" dirty="0"/>
          </a:p>
        </p:txBody>
      </p:sp>
      <p:pic>
        <p:nvPicPr>
          <p:cNvPr id="4098" name="Picture 2" descr="Genererade bild">
            <a:extLst>
              <a:ext uri="{FF2B5EF4-FFF2-40B4-BE49-F238E27FC236}">
                <a16:creationId xmlns:a16="http://schemas.microsoft.com/office/drawing/2014/main" id="{BBCD6ECB-A107-4820-A0CE-C1A63470DB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8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2612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964C370-462F-4C07-B628-263C27BBC0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2EF9E43-66E6-49E2-BAF4-92FE7A72D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6FEC2C-AD63-44F4-896C-A2025F5FB260}" type="slidenum">
              <a:rPr lang="sv-SE" smtClean="0"/>
              <a:pPr/>
              <a:t>3</a:t>
            </a:fld>
            <a:endParaRPr lang="sv-SE" dirty="0"/>
          </a:p>
        </p:txBody>
      </p:sp>
      <p:pic>
        <p:nvPicPr>
          <p:cNvPr id="17" name="Bildobjekt 16">
            <a:extLst>
              <a:ext uri="{FF2B5EF4-FFF2-40B4-BE49-F238E27FC236}">
                <a16:creationId xmlns:a16="http://schemas.microsoft.com/office/drawing/2014/main" id="{287A89BB-AB96-417F-9FFE-224A0642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966" y="1916275"/>
            <a:ext cx="9373496" cy="377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3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964C370-462F-4C07-B628-263C27BBC0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2EF9E43-66E6-49E2-BAF4-92FE7A72D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6FEC2C-AD63-44F4-896C-A2025F5FB260}" type="slidenum">
              <a:rPr lang="sv-SE" smtClean="0"/>
              <a:pPr/>
              <a:t>4</a:t>
            </a:fld>
            <a:endParaRPr lang="sv-SE" dirty="0"/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92E0FC01-3173-4B6A-93D7-A8FFBACDD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77" y="1628215"/>
            <a:ext cx="4190999" cy="2095500"/>
          </a:xfrm>
          <a:prstGeom prst="rect">
            <a:avLst/>
          </a:prstGeom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981741C3-FD52-43D4-A998-8C1D2BD09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942" y="1628215"/>
            <a:ext cx="6833152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FF1603E7-261E-442F-970D-D397D3525E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1168" y="3846566"/>
            <a:ext cx="41910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Bildobjekt 13">
            <a:extLst>
              <a:ext uri="{FF2B5EF4-FFF2-40B4-BE49-F238E27FC236}">
                <a16:creationId xmlns:a16="http://schemas.microsoft.com/office/drawing/2014/main" id="{06BDE3A6-C4AF-4455-8F35-C5724B4490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7867" y="3854634"/>
            <a:ext cx="4002461" cy="2101292"/>
          </a:xfrm>
          <a:prstGeom prst="rect">
            <a:avLst/>
          </a:prstGeom>
        </p:spPr>
      </p:pic>
      <p:sp>
        <p:nvSpPr>
          <p:cNvPr id="22" name="textruta 21">
            <a:extLst>
              <a:ext uri="{FF2B5EF4-FFF2-40B4-BE49-F238E27FC236}">
                <a16:creationId xmlns:a16="http://schemas.microsoft.com/office/drawing/2014/main" id="{EA7C09E7-0714-4159-8160-97F8AA2EF57D}"/>
              </a:ext>
            </a:extLst>
          </p:cNvPr>
          <p:cNvSpPr txBox="1"/>
          <p:nvPr/>
        </p:nvSpPr>
        <p:spPr>
          <a:xfrm>
            <a:off x="326277" y="846119"/>
            <a:ext cx="6096896" cy="502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sv-SE" sz="2800" b="1" dirty="0">
                <a:latin typeface="+mj-lt"/>
                <a:ea typeface="+mn-ea"/>
                <a:cs typeface="+mn-cs"/>
              </a:rPr>
              <a:t>Hur omvärlden ser oss..</a:t>
            </a:r>
          </a:p>
        </p:txBody>
      </p:sp>
    </p:spTree>
    <p:extLst>
      <p:ext uri="{BB962C8B-B14F-4D97-AF65-F5344CB8AC3E}">
        <p14:creationId xmlns:p14="http://schemas.microsoft.com/office/powerpoint/2010/main" val="2255634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2" descr="C:\Users\sjotho01\AppData\Local\Microsoft\Windows\Temporary Internet Files\Content.Outlook\GT4MQ4AP\Nätkarta_fiber (2).jpg">
            <a:extLst>
              <a:ext uri="{FF2B5EF4-FFF2-40B4-BE49-F238E27FC236}">
                <a16:creationId xmlns:a16="http://schemas.microsoft.com/office/drawing/2014/main" id="{F572CEF6-2882-4065-A7A5-4EE7C757B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1979" y="1438232"/>
            <a:ext cx="3681229" cy="499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ubrik 6150"/>
          <p:cNvSpPr txBox="1">
            <a:spLocks/>
          </p:cNvSpPr>
          <p:nvPr/>
        </p:nvSpPr>
        <p:spPr bwMode="auto">
          <a:xfrm>
            <a:off x="396054" y="543386"/>
            <a:ext cx="7849703" cy="4838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lnSpc>
                <a:spcPts val="3200"/>
              </a:lnSpc>
            </a:pPr>
            <a:r>
              <a:rPr lang="sv-SE" b="1" dirty="0">
                <a:latin typeface="+mj-lt"/>
                <a:ea typeface="+mn-ea"/>
                <a:cs typeface="+mn-cs"/>
              </a:rPr>
              <a:t>Vi håller ihop Sveriges </a:t>
            </a:r>
            <a:br>
              <a:rPr lang="sv-SE" b="1" dirty="0">
                <a:latin typeface="+mj-lt"/>
                <a:ea typeface="+mn-ea"/>
                <a:cs typeface="+mn-cs"/>
              </a:rPr>
            </a:br>
            <a:r>
              <a:rPr lang="sv-SE" b="1" dirty="0">
                <a:latin typeface="+mj-lt"/>
                <a:ea typeface="+mn-ea"/>
                <a:cs typeface="+mn-cs"/>
              </a:rPr>
              <a:t>transportsystem digitalt</a:t>
            </a:r>
          </a:p>
          <a:p>
            <a:pPr>
              <a:lnSpc>
                <a:spcPts val="4000"/>
              </a:lnSpc>
            </a:pPr>
            <a:r>
              <a:rPr lang="sv-SE" sz="1800" b="1" dirty="0"/>
              <a:t>Det gör vi bland annat med hjälp av…</a:t>
            </a:r>
          </a:p>
        </p:txBody>
      </p:sp>
      <p:sp>
        <p:nvSpPr>
          <p:cNvPr id="92" name="textruta 91"/>
          <p:cNvSpPr txBox="1"/>
          <p:nvPr/>
        </p:nvSpPr>
        <p:spPr>
          <a:xfrm>
            <a:off x="10827008" y="6474054"/>
            <a:ext cx="12622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050" dirty="0"/>
              <a:t>2024 års siffror</a:t>
            </a:r>
          </a:p>
        </p:txBody>
      </p:sp>
      <p:grpSp>
        <p:nvGrpSpPr>
          <p:cNvPr id="46" name="Grupp 45">
            <a:extLst>
              <a:ext uri="{FF2B5EF4-FFF2-40B4-BE49-F238E27FC236}">
                <a16:creationId xmlns:a16="http://schemas.microsoft.com/office/drawing/2014/main" id="{AAB55D14-7DFE-4832-9F97-2C062AC7E7E9}"/>
              </a:ext>
            </a:extLst>
          </p:cNvPr>
          <p:cNvGrpSpPr/>
          <p:nvPr/>
        </p:nvGrpSpPr>
        <p:grpSpPr>
          <a:xfrm>
            <a:off x="10076599" y="4859948"/>
            <a:ext cx="1831965" cy="1159762"/>
            <a:chOff x="2964350" y="2378314"/>
            <a:chExt cx="1831965" cy="1159762"/>
          </a:xfrm>
        </p:grpSpPr>
        <p:sp>
          <p:nvSpPr>
            <p:cNvPr id="8" name="Kommentar i oval 7"/>
            <p:cNvSpPr/>
            <p:nvPr/>
          </p:nvSpPr>
          <p:spPr>
            <a:xfrm>
              <a:off x="2964350" y="2378314"/>
              <a:ext cx="1706000" cy="1159762"/>
            </a:xfrm>
            <a:prstGeom prst="wedgeEllipseCallout">
              <a:avLst>
                <a:gd name="adj1" fmla="val 32650"/>
                <a:gd name="adj2" fmla="val 24236"/>
              </a:avLst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 dirty="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9" name="Rektangel 28"/>
            <p:cNvSpPr/>
            <p:nvPr/>
          </p:nvSpPr>
          <p:spPr>
            <a:xfrm>
              <a:off x="2989428" y="2870695"/>
              <a:ext cx="1806887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1 794 </a:t>
              </a:r>
              <a:r>
                <a:rPr lang="sv-SE" sz="1100" dirty="0">
                  <a:solidFill>
                    <a:schemeClr val="bg1"/>
                  </a:solidFill>
                </a:rPr>
                <a:t>medarbetare </a:t>
              </a:r>
              <a:br>
                <a:rPr lang="sv-SE" sz="1100" dirty="0">
                  <a:solidFill>
                    <a:schemeClr val="bg1"/>
                  </a:solidFill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inkl konsulter</a:t>
              </a:r>
            </a:p>
          </p:txBody>
        </p:sp>
        <p:pic>
          <p:nvPicPr>
            <p:cNvPr id="33" name="Bildobjekt 32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47338" y="2397795"/>
              <a:ext cx="507236" cy="575546"/>
            </a:xfrm>
            <a:prstGeom prst="rect">
              <a:avLst/>
            </a:prstGeom>
          </p:spPr>
        </p:pic>
      </p:grpSp>
      <p:grpSp>
        <p:nvGrpSpPr>
          <p:cNvPr id="57" name="Grupp 56">
            <a:extLst>
              <a:ext uri="{FF2B5EF4-FFF2-40B4-BE49-F238E27FC236}">
                <a16:creationId xmlns:a16="http://schemas.microsoft.com/office/drawing/2014/main" id="{8EEFCA14-C216-4636-887E-0E943F359DAA}"/>
              </a:ext>
            </a:extLst>
          </p:cNvPr>
          <p:cNvGrpSpPr/>
          <p:nvPr/>
        </p:nvGrpSpPr>
        <p:grpSpPr>
          <a:xfrm>
            <a:off x="7782147" y="3086114"/>
            <a:ext cx="1654165" cy="937738"/>
            <a:chOff x="7641869" y="2818962"/>
            <a:chExt cx="1654165" cy="937738"/>
          </a:xfrm>
        </p:grpSpPr>
        <p:sp>
          <p:nvSpPr>
            <p:cNvPr id="9" name="Kommentar i oval 8"/>
            <p:cNvSpPr/>
            <p:nvPr/>
          </p:nvSpPr>
          <p:spPr>
            <a:xfrm>
              <a:off x="7641869" y="2818962"/>
              <a:ext cx="1654165" cy="937738"/>
            </a:xfrm>
            <a:prstGeom prst="wedgeEllipseCallout">
              <a:avLst>
                <a:gd name="adj1" fmla="val -21695"/>
                <a:gd name="adj2" fmla="val 32926"/>
              </a:avLst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pic>
          <p:nvPicPr>
            <p:cNvPr id="38" name="Bildobjekt 37"/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827867" y="2991253"/>
              <a:ext cx="442376" cy="498928"/>
            </a:xfrm>
            <a:prstGeom prst="rect">
              <a:avLst/>
            </a:prstGeom>
          </p:spPr>
        </p:pic>
        <p:sp>
          <p:nvSpPr>
            <p:cNvPr id="41" name="textruta 40"/>
            <p:cNvSpPr txBox="1"/>
            <p:nvPr/>
          </p:nvSpPr>
          <p:spPr>
            <a:xfrm>
              <a:off x="8206584" y="3002190"/>
              <a:ext cx="1052445" cy="47705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14 000 </a:t>
              </a:r>
              <a:r>
                <a:rPr lang="sv-SE" sz="1100" dirty="0">
                  <a:solidFill>
                    <a:schemeClr val="bg1"/>
                  </a:solidFill>
                </a:rPr>
                <a:t>PC-arbetsplatser</a:t>
              </a:r>
            </a:p>
          </p:txBody>
        </p:sp>
      </p:grpSp>
      <p:grpSp>
        <p:nvGrpSpPr>
          <p:cNvPr id="73" name="Grupp 72">
            <a:extLst>
              <a:ext uri="{FF2B5EF4-FFF2-40B4-BE49-F238E27FC236}">
                <a16:creationId xmlns:a16="http://schemas.microsoft.com/office/drawing/2014/main" id="{AFBA95B0-DE44-405E-ACA7-AA973265B4E2}"/>
              </a:ext>
            </a:extLst>
          </p:cNvPr>
          <p:cNvGrpSpPr/>
          <p:nvPr/>
        </p:nvGrpSpPr>
        <p:grpSpPr>
          <a:xfrm>
            <a:off x="8330769" y="841310"/>
            <a:ext cx="1812512" cy="844527"/>
            <a:chOff x="9241340" y="3370500"/>
            <a:chExt cx="1812512" cy="844527"/>
          </a:xfrm>
        </p:grpSpPr>
        <p:sp>
          <p:nvSpPr>
            <p:cNvPr id="13" name="Kommentar i oval 12"/>
            <p:cNvSpPr/>
            <p:nvPr/>
          </p:nvSpPr>
          <p:spPr>
            <a:xfrm>
              <a:off x="9241340" y="3370500"/>
              <a:ext cx="1812512" cy="844527"/>
            </a:xfrm>
            <a:prstGeom prst="wedgeEllipseCallout">
              <a:avLst>
                <a:gd name="adj1" fmla="val 25792"/>
                <a:gd name="adj2" fmla="val 27852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4" name="Rektangel 43"/>
            <p:cNvSpPr/>
            <p:nvPr/>
          </p:nvSpPr>
          <p:spPr>
            <a:xfrm>
              <a:off x="9746452" y="3438800"/>
              <a:ext cx="123059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>
                  <a:solidFill>
                    <a:schemeClr val="bg1"/>
                  </a:solidFill>
                </a:rPr>
                <a:t>130 </a:t>
              </a:r>
              <a:r>
                <a:rPr lang="sv-SE" sz="1400" dirty="0">
                  <a:solidFill>
                    <a:schemeClr val="bg1"/>
                  </a:solidFill>
                </a:rPr>
                <a:t>000</a:t>
              </a:r>
              <a:br>
                <a:rPr lang="sv-SE" sz="1100" dirty="0">
                  <a:solidFill>
                    <a:schemeClr val="bg1"/>
                  </a:solidFill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ärenden till </a:t>
              </a:r>
              <a:br>
                <a:rPr lang="sv-SE" sz="1100" dirty="0">
                  <a:solidFill>
                    <a:schemeClr val="bg1"/>
                  </a:solidFill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Användarstöd IT</a:t>
              </a:r>
              <a:endParaRPr lang="sv-SE" sz="1400" dirty="0">
                <a:solidFill>
                  <a:schemeClr val="bg1"/>
                </a:solidFill>
              </a:endParaRPr>
            </a:p>
          </p:txBody>
        </p:sp>
        <p:pic>
          <p:nvPicPr>
            <p:cNvPr id="62" name="Bildobjekt 61"/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78877" y="3584805"/>
              <a:ext cx="418366" cy="422925"/>
            </a:xfrm>
            <a:prstGeom prst="rect">
              <a:avLst/>
            </a:prstGeom>
          </p:spPr>
        </p:pic>
      </p:grpSp>
      <p:grpSp>
        <p:nvGrpSpPr>
          <p:cNvPr id="72" name="Grupp 71">
            <a:extLst>
              <a:ext uri="{FF2B5EF4-FFF2-40B4-BE49-F238E27FC236}">
                <a16:creationId xmlns:a16="http://schemas.microsoft.com/office/drawing/2014/main" id="{4F34C310-DF49-47F5-903D-8A4D852178C0}"/>
              </a:ext>
            </a:extLst>
          </p:cNvPr>
          <p:cNvGrpSpPr/>
          <p:nvPr/>
        </p:nvGrpSpPr>
        <p:grpSpPr>
          <a:xfrm>
            <a:off x="9309071" y="3959595"/>
            <a:ext cx="1671241" cy="1111553"/>
            <a:chOff x="8561783" y="4854532"/>
            <a:chExt cx="1671241" cy="1111553"/>
          </a:xfrm>
        </p:grpSpPr>
        <p:sp>
          <p:nvSpPr>
            <p:cNvPr id="18" name="Kommentar i oval 17"/>
            <p:cNvSpPr/>
            <p:nvPr/>
          </p:nvSpPr>
          <p:spPr>
            <a:xfrm>
              <a:off x="8561783" y="4854532"/>
              <a:ext cx="1671241" cy="1111553"/>
            </a:xfrm>
            <a:prstGeom prst="wedgeEllipseCallout">
              <a:avLst>
                <a:gd name="adj1" fmla="val -25665"/>
                <a:gd name="adj2" fmla="val -31580"/>
              </a:avLst>
            </a:prstGeom>
            <a:solidFill>
              <a:schemeClr val="accent1">
                <a:lumMod val="5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2" name="Rektangel 41"/>
            <p:cNvSpPr/>
            <p:nvPr/>
          </p:nvSpPr>
          <p:spPr>
            <a:xfrm>
              <a:off x="8672330" y="5223352"/>
              <a:ext cx="14815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15 782 </a:t>
              </a:r>
              <a:br>
                <a:rPr lang="sv-SE" sz="1400" dirty="0">
                  <a:solidFill>
                    <a:schemeClr val="bg1"/>
                  </a:solidFill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användarkonton inkl konsulter</a:t>
              </a:r>
            </a:p>
          </p:txBody>
        </p:sp>
        <p:pic>
          <p:nvPicPr>
            <p:cNvPr id="64" name="Bildobjekt 63"/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840393" y="5039570"/>
              <a:ext cx="184162" cy="207704"/>
            </a:xfrm>
            <a:prstGeom prst="rect">
              <a:avLst/>
            </a:prstGeom>
          </p:spPr>
        </p:pic>
        <p:pic>
          <p:nvPicPr>
            <p:cNvPr id="65" name="Bildobjekt 64"/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60089" y="5039570"/>
              <a:ext cx="184162" cy="207704"/>
            </a:xfrm>
            <a:prstGeom prst="rect">
              <a:avLst/>
            </a:prstGeom>
          </p:spPr>
        </p:pic>
        <p:pic>
          <p:nvPicPr>
            <p:cNvPr id="66" name="Bildobjekt 65"/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279786" y="5039570"/>
              <a:ext cx="184162" cy="207704"/>
            </a:xfrm>
            <a:prstGeom prst="rect">
              <a:avLst/>
            </a:prstGeom>
          </p:spPr>
        </p:pic>
        <p:pic>
          <p:nvPicPr>
            <p:cNvPr id="70" name="Bildobjekt 69"/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99482" y="5039570"/>
              <a:ext cx="184162" cy="207704"/>
            </a:xfrm>
            <a:prstGeom prst="rect">
              <a:avLst/>
            </a:prstGeom>
          </p:spPr>
        </p:pic>
        <p:pic>
          <p:nvPicPr>
            <p:cNvPr id="71" name="Bildobjekt 70"/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719178" y="5039570"/>
              <a:ext cx="184162" cy="207704"/>
            </a:xfrm>
            <a:prstGeom prst="rect">
              <a:avLst/>
            </a:prstGeom>
          </p:spPr>
        </p:pic>
      </p:grpSp>
      <p:grpSp>
        <p:nvGrpSpPr>
          <p:cNvPr id="59" name="Grupp 58">
            <a:extLst>
              <a:ext uri="{FF2B5EF4-FFF2-40B4-BE49-F238E27FC236}">
                <a16:creationId xmlns:a16="http://schemas.microsoft.com/office/drawing/2014/main" id="{6EA3807C-448F-4BD2-932C-E1D428141F8C}"/>
              </a:ext>
            </a:extLst>
          </p:cNvPr>
          <p:cNvGrpSpPr/>
          <p:nvPr/>
        </p:nvGrpSpPr>
        <p:grpSpPr>
          <a:xfrm>
            <a:off x="9508363" y="3233794"/>
            <a:ext cx="1894265" cy="811848"/>
            <a:chOff x="7342915" y="3789347"/>
            <a:chExt cx="1894265" cy="811848"/>
          </a:xfrm>
        </p:grpSpPr>
        <p:sp>
          <p:nvSpPr>
            <p:cNvPr id="11" name="Kommentar i oval 10"/>
            <p:cNvSpPr/>
            <p:nvPr/>
          </p:nvSpPr>
          <p:spPr>
            <a:xfrm>
              <a:off x="7342915" y="3789347"/>
              <a:ext cx="1894265" cy="811848"/>
            </a:xfrm>
            <a:prstGeom prst="wedgeEllipseCallout">
              <a:avLst>
                <a:gd name="adj1" fmla="val -4345"/>
                <a:gd name="adj2" fmla="val 47897"/>
              </a:avLst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5" name="Rektangel 34"/>
            <p:cNvSpPr/>
            <p:nvPr/>
          </p:nvSpPr>
          <p:spPr>
            <a:xfrm>
              <a:off x="8128123" y="3947123"/>
              <a:ext cx="1081072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3,3 </a:t>
              </a:r>
              <a:r>
                <a:rPr lang="sv-SE" sz="1100" dirty="0">
                  <a:solidFill>
                    <a:schemeClr val="bg1"/>
                  </a:solidFill>
                </a:rPr>
                <a:t>miljarder </a:t>
              </a:r>
              <a:br>
                <a:rPr lang="sv-SE" sz="1100" dirty="0">
                  <a:solidFill>
                    <a:schemeClr val="bg1"/>
                  </a:solidFill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kronor</a:t>
              </a:r>
            </a:p>
          </p:txBody>
        </p:sp>
        <p:pic>
          <p:nvPicPr>
            <p:cNvPr id="3" name="Bildobjekt 2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2240" y="3958101"/>
              <a:ext cx="486337" cy="460472"/>
            </a:xfrm>
            <a:prstGeom prst="rect">
              <a:avLst/>
            </a:prstGeom>
          </p:spPr>
        </p:pic>
      </p:grpSp>
      <p:grpSp>
        <p:nvGrpSpPr>
          <p:cNvPr id="56" name="Grupp 55">
            <a:extLst>
              <a:ext uri="{FF2B5EF4-FFF2-40B4-BE49-F238E27FC236}">
                <a16:creationId xmlns:a16="http://schemas.microsoft.com/office/drawing/2014/main" id="{4AEAE942-7803-4A4C-8598-CCCE3C1E4DDB}"/>
              </a:ext>
            </a:extLst>
          </p:cNvPr>
          <p:cNvGrpSpPr/>
          <p:nvPr/>
        </p:nvGrpSpPr>
        <p:grpSpPr>
          <a:xfrm>
            <a:off x="3757665" y="2139152"/>
            <a:ext cx="1931866" cy="1218611"/>
            <a:chOff x="7781209" y="1506294"/>
            <a:chExt cx="1931866" cy="1218611"/>
          </a:xfrm>
        </p:grpSpPr>
        <p:sp>
          <p:nvSpPr>
            <p:cNvPr id="10" name="Kommentar i oval 9"/>
            <p:cNvSpPr/>
            <p:nvPr/>
          </p:nvSpPr>
          <p:spPr>
            <a:xfrm>
              <a:off x="7781209" y="1506294"/>
              <a:ext cx="1887395" cy="1218611"/>
            </a:xfrm>
            <a:prstGeom prst="wedgeEllipseCallout">
              <a:avLst>
                <a:gd name="adj1" fmla="val 27592"/>
                <a:gd name="adj2" fmla="val 38441"/>
              </a:avLst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3" name="Rektangel 42"/>
            <p:cNvSpPr/>
            <p:nvPr/>
          </p:nvSpPr>
          <p:spPr>
            <a:xfrm>
              <a:off x="8330781" y="1627245"/>
              <a:ext cx="1382294" cy="9566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sv-SE" sz="1400" dirty="0">
                  <a:solidFill>
                    <a:schemeClr val="bg1"/>
                  </a:solidFill>
                </a:rPr>
                <a:t>6,8 </a:t>
              </a:r>
              <a:r>
                <a:rPr lang="sv-SE" sz="1100" dirty="0">
                  <a:solidFill>
                    <a:schemeClr val="bg1"/>
                  </a:solidFill>
                </a:rPr>
                <a:t>Petabyte</a:t>
              </a:r>
              <a:r>
                <a:rPr lang="sv-SE" sz="1200" dirty="0">
                  <a:solidFill>
                    <a:schemeClr val="bg1"/>
                  </a:solidFill>
                </a:rPr>
                <a:t> </a:t>
              </a:r>
              <a:br>
                <a:rPr lang="sv-SE" sz="1200" dirty="0">
                  <a:solidFill>
                    <a:schemeClr val="bg1"/>
                  </a:solidFill>
                </a:rPr>
              </a:br>
              <a:r>
                <a:rPr lang="sv-SE" sz="1200" dirty="0">
                  <a:solidFill>
                    <a:schemeClr val="bg1"/>
                  </a:solidFill>
                </a:rPr>
                <a:t>i </a:t>
              </a:r>
              <a:r>
                <a:rPr lang="sv-SE" sz="1100" dirty="0">
                  <a:solidFill>
                    <a:schemeClr val="bg1"/>
                  </a:solidFill>
                </a:rPr>
                <a:t>nyttjad</a:t>
              </a:r>
              <a:r>
                <a:rPr lang="sv-SE" sz="1200" dirty="0">
                  <a:solidFill>
                    <a:schemeClr val="bg1"/>
                  </a:solidFill>
                </a:rPr>
                <a:t> </a:t>
              </a:r>
              <a:r>
                <a:rPr lang="sv-SE" sz="1100" dirty="0">
                  <a:solidFill>
                    <a:schemeClr val="bg1"/>
                  </a:solidFill>
                </a:rPr>
                <a:t>lagring</a:t>
              </a:r>
              <a:endParaRPr lang="sv-SE" sz="1200" dirty="0">
                <a:solidFill>
                  <a:schemeClr val="bg1"/>
                </a:solidFill>
              </a:endParaRPr>
            </a:p>
            <a:p>
              <a:pPr>
                <a:spcBef>
                  <a:spcPts val="500"/>
                </a:spcBef>
              </a:pPr>
              <a:r>
                <a:rPr lang="sv-SE" sz="1400" dirty="0">
                  <a:solidFill>
                    <a:schemeClr val="bg1"/>
                  </a:solidFill>
                </a:rPr>
                <a:t>10,5 </a:t>
              </a:r>
              <a:r>
                <a:rPr lang="sv-SE" sz="1100" dirty="0">
                  <a:solidFill>
                    <a:schemeClr val="bg1"/>
                  </a:solidFill>
                </a:rPr>
                <a:t>Petabyte</a:t>
              </a:r>
              <a:r>
                <a:rPr lang="sv-SE" sz="1200" dirty="0">
                  <a:solidFill>
                    <a:schemeClr val="bg1"/>
                  </a:solidFill>
                </a:rPr>
                <a:t> </a:t>
              </a:r>
              <a:br>
                <a:rPr lang="sv-SE" sz="1200" dirty="0">
                  <a:solidFill>
                    <a:schemeClr val="bg1"/>
                  </a:solidFill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backup</a:t>
              </a:r>
              <a:r>
                <a:rPr lang="sv-SE" sz="1200" dirty="0">
                  <a:solidFill>
                    <a:schemeClr val="bg1"/>
                  </a:solidFill>
                </a:rPr>
                <a:t> </a:t>
              </a:r>
            </a:p>
          </p:txBody>
        </p:sp>
        <p:pic>
          <p:nvPicPr>
            <p:cNvPr id="63" name="Bildobjekt 62"/>
            <p:cNvPicPr>
              <a:picLocks noChangeAspect="1"/>
            </p:cNvPicPr>
            <p:nvPr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850128" y="1825571"/>
              <a:ext cx="494322" cy="545727"/>
            </a:xfrm>
            <a:prstGeom prst="rect">
              <a:avLst/>
            </a:prstGeom>
          </p:spPr>
        </p:pic>
      </p:grpSp>
      <p:grpSp>
        <p:nvGrpSpPr>
          <p:cNvPr id="58" name="Grupp 57">
            <a:extLst>
              <a:ext uri="{FF2B5EF4-FFF2-40B4-BE49-F238E27FC236}">
                <a16:creationId xmlns:a16="http://schemas.microsoft.com/office/drawing/2014/main" id="{25D9A006-96E4-4346-B2D3-3914E7CC1E95}"/>
              </a:ext>
            </a:extLst>
          </p:cNvPr>
          <p:cNvGrpSpPr/>
          <p:nvPr/>
        </p:nvGrpSpPr>
        <p:grpSpPr>
          <a:xfrm>
            <a:off x="10176986" y="1416088"/>
            <a:ext cx="1598178" cy="825388"/>
            <a:chOff x="7724634" y="2769869"/>
            <a:chExt cx="1598178" cy="825388"/>
          </a:xfrm>
        </p:grpSpPr>
        <p:sp>
          <p:nvSpPr>
            <p:cNvPr id="16" name="Kommentar i oval 15"/>
            <p:cNvSpPr/>
            <p:nvPr/>
          </p:nvSpPr>
          <p:spPr>
            <a:xfrm>
              <a:off x="7724634" y="2769869"/>
              <a:ext cx="1598178" cy="825388"/>
            </a:xfrm>
            <a:prstGeom prst="wedgeEllipseCallout">
              <a:avLst>
                <a:gd name="adj1" fmla="val 23362"/>
                <a:gd name="adj2" fmla="val 13868"/>
              </a:avLst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pic>
          <p:nvPicPr>
            <p:cNvPr id="34" name="Bildobjekt 33"/>
            <p:cNvPicPr>
              <a:picLocks noChangeAspect="1"/>
            </p:cNvPicPr>
            <p:nvPr/>
          </p:nvPicPr>
          <p:blipFill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866302" y="2939727"/>
              <a:ext cx="423144" cy="477238"/>
            </a:xfrm>
            <a:prstGeom prst="rect">
              <a:avLst/>
            </a:prstGeom>
          </p:spPr>
        </p:pic>
        <p:sp>
          <p:nvSpPr>
            <p:cNvPr id="36" name="Rektangel 35"/>
            <p:cNvSpPr/>
            <p:nvPr/>
          </p:nvSpPr>
          <p:spPr>
            <a:xfrm>
              <a:off x="8200969" y="2886943"/>
              <a:ext cx="107112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10 000</a:t>
              </a:r>
              <a:br>
                <a:rPr lang="sv-SE" dirty="0">
                  <a:solidFill>
                    <a:schemeClr val="bg1"/>
                  </a:solidFill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mobiltelefoner</a:t>
              </a:r>
            </a:p>
          </p:txBody>
        </p:sp>
      </p:grpSp>
      <p:grpSp>
        <p:nvGrpSpPr>
          <p:cNvPr id="39" name="Grupp 38">
            <a:extLst>
              <a:ext uri="{FF2B5EF4-FFF2-40B4-BE49-F238E27FC236}">
                <a16:creationId xmlns:a16="http://schemas.microsoft.com/office/drawing/2014/main" id="{072B43E3-5BD1-4FD7-8EA9-3D9C27FC96BC}"/>
              </a:ext>
            </a:extLst>
          </p:cNvPr>
          <p:cNvGrpSpPr/>
          <p:nvPr/>
        </p:nvGrpSpPr>
        <p:grpSpPr>
          <a:xfrm>
            <a:off x="7260105" y="1424460"/>
            <a:ext cx="1726191" cy="882452"/>
            <a:chOff x="2710090" y="4160292"/>
            <a:chExt cx="1726191" cy="882452"/>
          </a:xfrm>
        </p:grpSpPr>
        <p:sp>
          <p:nvSpPr>
            <p:cNvPr id="15" name="Kommentar i oval 14"/>
            <p:cNvSpPr/>
            <p:nvPr/>
          </p:nvSpPr>
          <p:spPr>
            <a:xfrm>
              <a:off x="2710090" y="4160292"/>
              <a:ext cx="1722489" cy="882452"/>
            </a:xfrm>
            <a:prstGeom prst="wedgeEllipseCallout">
              <a:avLst>
                <a:gd name="adj1" fmla="val -16396"/>
                <a:gd name="adj2" fmla="val -40290"/>
              </a:avLst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7" name="Rektangel 66"/>
            <p:cNvSpPr/>
            <p:nvPr/>
          </p:nvSpPr>
          <p:spPr>
            <a:xfrm>
              <a:off x="3271590" y="4266507"/>
              <a:ext cx="116469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1 110 000</a:t>
              </a:r>
              <a:br>
                <a:rPr lang="sv-SE" sz="1400" dirty="0">
                  <a:solidFill>
                    <a:schemeClr val="bg1"/>
                  </a:solidFill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Skypemöten i Outlook</a:t>
              </a:r>
            </a:p>
          </p:txBody>
        </p:sp>
        <p:pic>
          <p:nvPicPr>
            <p:cNvPr id="17" name="Bildobjekt 16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8383" y="4343368"/>
              <a:ext cx="419856" cy="492610"/>
            </a:xfrm>
            <a:prstGeom prst="rect">
              <a:avLst/>
            </a:prstGeom>
          </p:spPr>
        </p:pic>
      </p:grpSp>
      <p:grpSp>
        <p:nvGrpSpPr>
          <p:cNvPr id="28" name="Grupp 27">
            <a:extLst>
              <a:ext uri="{FF2B5EF4-FFF2-40B4-BE49-F238E27FC236}">
                <a16:creationId xmlns:a16="http://schemas.microsoft.com/office/drawing/2014/main" id="{F4821BC6-CE4C-4AE5-B352-48D10C7E6D1F}"/>
              </a:ext>
            </a:extLst>
          </p:cNvPr>
          <p:cNvGrpSpPr/>
          <p:nvPr/>
        </p:nvGrpSpPr>
        <p:grpSpPr>
          <a:xfrm>
            <a:off x="464589" y="5350340"/>
            <a:ext cx="2269887" cy="994693"/>
            <a:chOff x="327383" y="5300583"/>
            <a:chExt cx="2269887" cy="994693"/>
          </a:xfrm>
        </p:grpSpPr>
        <p:sp>
          <p:nvSpPr>
            <p:cNvPr id="14" name="Kommentar i oval 13"/>
            <p:cNvSpPr/>
            <p:nvPr/>
          </p:nvSpPr>
          <p:spPr>
            <a:xfrm>
              <a:off x="327383" y="5300583"/>
              <a:ext cx="2269887" cy="994693"/>
            </a:xfrm>
            <a:prstGeom prst="wedgeEllipseCallout">
              <a:avLst>
                <a:gd name="adj1" fmla="val 20481"/>
                <a:gd name="adj2" fmla="val -39795"/>
              </a:avLst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5" name="Rektangel 24"/>
            <p:cNvSpPr/>
            <p:nvPr/>
          </p:nvSpPr>
          <p:spPr>
            <a:xfrm>
              <a:off x="930208" y="5409936"/>
              <a:ext cx="1625448" cy="7232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100"/>
                </a:spcBef>
              </a:pPr>
              <a:r>
                <a:rPr lang="sv-SE" sz="1400" dirty="0">
                  <a:solidFill>
                    <a:schemeClr val="bg1"/>
                  </a:solidFill>
                </a:rPr>
                <a:t>30 </a:t>
              </a:r>
              <a:r>
                <a:rPr lang="sv-SE" sz="1100" dirty="0">
                  <a:solidFill>
                    <a:schemeClr val="bg1"/>
                  </a:solidFill>
                </a:rPr>
                <a:t>datahallar</a:t>
              </a:r>
              <a:br>
                <a:rPr lang="sv-SE" sz="1100" dirty="0">
                  <a:solidFill>
                    <a:schemeClr val="bg1"/>
                  </a:solidFill>
                </a:rPr>
              </a:br>
              <a:r>
                <a:rPr lang="sv-SE" sz="1400" dirty="0">
                  <a:solidFill>
                    <a:schemeClr val="bg1"/>
                  </a:solidFill>
                </a:rPr>
                <a:t>1 500</a:t>
              </a:r>
              <a:r>
                <a:rPr lang="sv-SE" sz="1600" dirty="0">
                  <a:solidFill>
                    <a:schemeClr val="bg1"/>
                  </a:solidFill>
                </a:rPr>
                <a:t> </a:t>
              </a:r>
              <a:r>
                <a:rPr lang="sv-SE" sz="1100" dirty="0">
                  <a:solidFill>
                    <a:schemeClr val="bg1"/>
                  </a:solidFill>
                </a:rPr>
                <a:t>teknikhus med datakomutrustning</a:t>
              </a:r>
            </a:p>
          </p:txBody>
        </p:sp>
        <p:pic>
          <p:nvPicPr>
            <p:cNvPr id="27" name="Bildobjekt 26"/>
            <p:cNvPicPr>
              <a:picLocks noChangeAspect="1"/>
            </p:cNvPicPr>
            <p:nvPr/>
          </p:nvPicPr>
          <p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3982" y="5491865"/>
              <a:ext cx="395478" cy="471411"/>
            </a:xfrm>
            <a:prstGeom prst="rect">
              <a:avLst/>
            </a:prstGeom>
          </p:spPr>
        </p:pic>
      </p:grpSp>
      <p:grpSp>
        <p:nvGrpSpPr>
          <p:cNvPr id="55" name="Grupp 54">
            <a:extLst>
              <a:ext uri="{FF2B5EF4-FFF2-40B4-BE49-F238E27FC236}">
                <a16:creationId xmlns:a16="http://schemas.microsoft.com/office/drawing/2014/main" id="{F44B805B-DC5F-4CD3-BCE6-D8D59FD1D6AE}"/>
              </a:ext>
            </a:extLst>
          </p:cNvPr>
          <p:cNvGrpSpPr/>
          <p:nvPr/>
        </p:nvGrpSpPr>
        <p:grpSpPr>
          <a:xfrm>
            <a:off x="2953836" y="3440791"/>
            <a:ext cx="1797560" cy="1187484"/>
            <a:chOff x="7092714" y="181458"/>
            <a:chExt cx="1797560" cy="1187484"/>
          </a:xfrm>
        </p:grpSpPr>
        <p:sp>
          <p:nvSpPr>
            <p:cNvPr id="7" name="Kommentar i oval 6"/>
            <p:cNvSpPr/>
            <p:nvPr/>
          </p:nvSpPr>
          <p:spPr>
            <a:xfrm>
              <a:off x="7092714" y="181458"/>
              <a:ext cx="1797560" cy="1187484"/>
            </a:xfrm>
            <a:prstGeom prst="wedgeEllipseCallout">
              <a:avLst>
                <a:gd name="adj1" fmla="val 45528"/>
                <a:gd name="adj2" fmla="val -18763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pic>
          <p:nvPicPr>
            <p:cNvPr id="23" name="Bildobjekt 22"/>
            <p:cNvPicPr>
              <a:picLocks noChangeAspect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7262259" y="465533"/>
              <a:ext cx="399756" cy="522747"/>
            </a:xfrm>
            <a:prstGeom prst="rect">
              <a:avLst/>
            </a:prstGeom>
          </p:spPr>
        </p:pic>
        <p:sp>
          <p:nvSpPr>
            <p:cNvPr id="24" name="textruta 23"/>
            <p:cNvSpPr txBox="1"/>
            <p:nvPr/>
          </p:nvSpPr>
          <p:spPr>
            <a:xfrm>
              <a:off x="7672064" y="327126"/>
              <a:ext cx="1123887" cy="9258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spcBef>
                  <a:spcPts val="2000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13 000 km </a:t>
              </a:r>
              <a:r>
                <a:rPr lang="sv-SE" sz="1100" dirty="0">
                  <a:solidFill>
                    <a:schemeClr val="bg1"/>
                  </a:solidFill>
                </a:rPr>
                <a:t>optokabel</a:t>
              </a:r>
            </a:p>
            <a:p>
              <a:pPr>
                <a:spcBef>
                  <a:spcPts val="100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20 000 km </a:t>
              </a:r>
              <a:r>
                <a:rPr lang="sv-SE" sz="1100" dirty="0">
                  <a:solidFill>
                    <a:schemeClr val="bg1"/>
                  </a:solidFill>
                </a:rPr>
                <a:t>kopparkabel</a:t>
              </a:r>
            </a:p>
          </p:txBody>
        </p:sp>
      </p:grpSp>
      <p:grpSp>
        <p:nvGrpSpPr>
          <p:cNvPr id="47" name="Grupp 46">
            <a:extLst>
              <a:ext uri="{FF2B5EF4-FFF2-40B4-BE49-F238E27FC236}">
                <a16:creationId xmlns:a16="http://schemas.microsoft.com/office/drawing/2014/main" id="{54394BB5-948D-4AE7-A552-4980EF3BE00F}"/>
              </a:ext>
            </a:extLst>
          </p:cNvPr>
          <p:cNvGrpSpPr/>
          <p:nvPr/>
        </p:nvGrpSpPr>
        <p:grpSpPr>
          <a:xfrm>
            <a:off x="9918596" y="2214434"/>
            <a:ext cx="1704410" cy="1119010"/>
            <a:chOff x="3788345" y="3555901"/>
            <a:chExt cx="1704410" cy="1119010"/>
          </a:xfrm>
        </p:grpSpPr>
        <p:sp>
          <p:nvSpPr>
            <p:cNvPr id="101" name="Kommentar i oval 100"/>
            <p:cNvSpPr/>
            <p:nvPr/>
          </p:nvSpPr>
          <p:spPr>
            <a:xfrm>
              <a:off x="3788345" y="3555901"/>
              <a:ext cx="1704410" cy="1119010"/>
            </a:xfrm>
            <a:prstGeom prst="wedgeEllipseCallout">
              <a:avLst>
                <a:gd name="adj1" fmla="val -16396"/>
                <a:gd name="adj2" fmla="val -40290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pic>
          <p:nvPicPr>
            <p:cNvPr id="103" name="Bildobjekt 102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4122" y="3889425"/>
              <a:ext cx="450187" cy="492610"/>
            </a:xfrm>
            <a:prstGeom prst="rect">
              <a:avLst/>
            </a:prstGeom>
          </p:spPr>
        </p:pic>
        <p:sp>
          <p:nvSpPr>
            <p:cNvPr id="102" name="Rektangel 101"/>
            <p:cNvSpPr/>
            <p:nvPr/>
          </p:nvSpPr>
          <p:spPr>
            <a:xfrm>
              <a:off x="4313893" y="3739726"/>
              <a:ext cx="1123891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15 000 000</a:t>
              </a:r>
              <a:br>
                <a:rPr lang="sv-SE" sz="1400" dirty="0">
                  <a:solidFill>
                    <a:schemeClr val="bg1"/>
                  </a:solidFill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telefonsamtal operativt &amp; administrativt</a:t>
              </a:r>
            </a:p>
          </p:txBody>
        </p:sp>
      </p:grpSp>
      <p:grpSp>
        <p:nvGrpSpPr>
          <p:cNvPr id="48" name="Grupp 47">
            <a:extLst>
              <a:ext uri="{FF2B5EF4-FFF2-40B4-BE49-F238E27FC236}">
                <a16:creationId xmlns:a16="http://schemas.microsoft.com/office/drawing/2014/main" id="{9A958080-55B0-4F25-B57E-A6E90B72AB3C}"/>
              </a:ext>
            </a:extLst>
          </p:cNvPr>
          <p:cNvGrpSpPr/>
          <p:nvPr/>
        </p:nvGrpSpPr>
        <p:grpSpPr>
          <a:xfrm>
            <a:off x="2125960" y="2172589"/>
            <a:ext cx="1757104" cy="1329037"/>
            <a:chOff x="2569445" y="2918646"/>
            <a:chExt cx="1757104" cy="1329037"/>
          </a:xfrm>
        </p:grpSpPr>
        <p:sp>
          <p:nvSpPr>
            <p:cNvPr id="6" name="Kommentar i oval 5"/>
            <p:cNvSpPr/>
            <p:nvPr/>
          </p:nvSpPr>
          <p:spPr>
            <a:xfrm>
              <a:off x="2569445" y="2918646"/>
              <a:ext cx="1750760" cy="1159762"/>
            </a:xfrm>
            <a:prstGeom prst="wedgeEllipseCallout">
              <a:avLst>
                <a:gd name="adj1" fmla="val 30228"/>
                <a:gd name="adj2" fmla="val 33645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pic>
          <p:nvPicPr>
            <p:cNvPr id="32" name="Bildobjekt 31"/>
            <p:cNvPicPr>
              <a:picLocks noChangeAspect="1"/>
            </p:cNvPicPr>
            <p:nvPr/>
          </p:nvPicPr>
          <p:blipFill>
            <a:blip r:embed="rId1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2704257" y="3169236"/>
              <a:ext cx="481185" cy="556335"/>
            </a:xfrm>
            <a:prstGeom prst="rect">
              <a:avLst/>
            </a:prstGeom>
          </p:spPr>
        </p:pic>
        <p:sp>
          <p:nvSpPr>
            <p:cNvPr id="37" name="textruta 36"/>
            <p:cNvSpPr txBox="1"/>
            <p:nvPr/>
          </p:nvSpPr>
          <p:spPr>
            <a:xfrm>
              <a:off x="3070874" y="3114690"/>
              <a:ext cx="1255675" cy="86177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sv-SE" sz="1400" dirty="0">
                  <a:solidFill>
                    <a:schemeClr val="bg1"/>
                  </a:solidFill>
                </a:rPr>
                <a:t>1 020</a:t>
              </a:r>
              <a:r>
                <a:rPr lang="sv-SE" sz="1100" dirty="0">
                  <a:solidFill>
                    <a:schemeClr val="bg1"/>
                  </a:solidFill>
                </a:rPr>
                <a:t> fysiska</a:t>
              </a:r>
              <a:r>
                <a:rPr lang="sv-SE" sz="1200" dirty="0">
                  <a:solidFill>
                    <a:schemeClr val="bg1"/>
                  </a:solidFill>
                </a:rPr>
                <a:t> </a:t>
              </a:r>
              <a:r>
                <a:rPr lang="sv-SE" sz="1100" dirty="0">
                  <a:solidFill>
                    <a:schemeClr val="bg1"/>
                  </a:solidFill>
                </a:rPr>
                <a:t>servrar</a:t>
              </a:r>
              <a:br>
                <a:rPr lang="sv-SE" sz="1400" dirty="0">
                  <a:solidFill>
                    <a:schemeClr val="bg1"/>
                  </a:solidFill>
                </a:rPr>
              </a:br>
              <a:r>
                <a:rPr lang="sv-SE" sz="1400" dirty="0">
                  <a:solidFill>
                    <a:schemeClr val="bg1"/>
                  </a:solidFill>
                </a:rPr>
                <a:t>8 919 </a:t>
              </a:r>
              <a:r>
                <a:rPr lang="sv-SE" sz="1100" dirty="0">
                  <a:solidFill>
                    <a:schemeClr val="bg1"/>
                  </a:solidFill>
                </a:rPr>
                <a:t>virtuella</a:t>
              </a:r>
              <a:r>
                <a:rPr lang="sv-SE" sz="1200" dirty="0">
                  <a:solidFill>
                    <a:schemeClr val="bg1"/>
                  </a:solidFill>
                </a:rPr>
                <a:t> </a:t>
              </a:r>
              <a:r>
                <a:rPr lang="sv-SE" sz="1100" dirty="0">
                  <a:solidFill>
                    <a:schemeClr val="bg1"/>
                  </a:solidFill>
                </a:rPr>
                <a:t>servrar</a:t>
              </a:r>
            </a:p>
          </p:txBody>
        </p:sp>
        <p:sp>
          <p:nvSpPr>
            <p:cNvPr id="100" name="textruta 99"/>
            <p:cNvSpPr txBox="1"/>
            <p:nvPr/>
          </p:nvSpPr>
          <p:spPr>
            <a:xfrm>
              <a:off x="3158527" y="3970684"/>
              <a:ext cx="1405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sv-SE" sz="1200" dirty="0">
                <a:solidFill>
                  <a:srgbClr val="92D050"/>
                </a:solidFill>
              </a:endParaRPr>
            </a:p>
          </p:txBody>
        </p:sp>
      </p:grpSp>
      <p:grpSp>
        <p:nvGrpSpPr>
          <p:cNvPr id="26" name="Grupp 25">
            <a:extLst>
              <a:ext uri="{FF2B5EF4-FFF2-40B4-BE49-F238E27FC236}">
                <a16:creationId xmlns:a16="http://schemas.microsoft.com/office/drawing/2014/main" id="{8FB138A4-B7E8-46DB-8DDA-84B229F4D7AF}"/>
              </a:ext>
            </a:extLst>
          </p:cNvPr>
          <p:cNvGrpSpPr/>
          <p:nvPr/>
        </p:nvGrpSpPr>
        <p:grpSpPr>
          <a:xfrm>
            <a:off x="342478" y="2125974"/>
            <a:ext cx="1519573" cy="966077"/>
            <a:chOff x="1123549" y="2435113"/>
            <a:chExt cx="1519573" cy="966077"/>
          </a:xfrm>
        </p:grpSpPr>
        <p:sp>
          <p:nvSpPr>
            <p:cNvPr id="114" name="Kommentar i oval 15">
              <a:extLst>
                <a:ext uri="{FF2B5EF4-FFF2-40B4-BE49-F238E27FC236}">
                  <a16:creationId xmlns:a16="http://schemas.microsoft.com/office/drawing/2014/main" id="{1FBC111A-5C5F-4C66-B817-B1C807D8F239}"/>
                </a:ext>
              </a:extLst>
            </p:cNvPr>
            <p:cNvSpPr/>
            <p:nvPr/>
          </p:nvSpPr>
          <p:spPr>
            <a:xfrm>
              <a:off x="1123549" y="2435113"/>
              <a:ext cx="1519573" cy="966077"/>
            </a:xfrm>
            <a:prstGeom prst="wedgeEllipseCallout">
              <a:avLst>
                <a:gd name="adj1" fmla="val 23362"/>
                <a:gd name="adj2" fmla="val 13868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pic>
          <p:nvPicPr>
            <p:cNvPr id="115" name="Bildobjekt 114">
              <a:extLst>
                <a:ext uri="{FF2B5EF4-FFF2-40B4-BE49-F238E27FC236}">
                  <a16:creationId xmlns:a16="http://schemas.microsoft.com/office/drawing/2014/main" id="{AE48007D-5853-4DE9-9A38-0488CB8E5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36378" y="2659151"/>
              <a:ext cx="402119" cy="471799"/>
            </a:xfrm>
            <a:prstGeom prst="rect">
              <a:avLst/>
            </a:prstGeom>
          </p:spPr>
        </p:pic>
        <p:sp>
          <p:nvSpPr>
            <p:cNvPr id="116" name="Rektangel 115">
              <a:extLst>
                <a:ext uri="{FF2B5EF4-FFF2-40B4-BE49-F238E27FC236}">
                  <a16:creationId xmlns:a16="http://schemas.microsoft.com/office/drawing/2014/main" id="{875B25BA-6AB2-42E3-B1FB-3B866B4B0E3B}"/>
                </a:ext>
              </a:extLst>
            </p:cNvPr>
            <p:cNvSpPr/>
            <p:nvPr/>
          </p:nvSpPr>
          <p:spPr>
            <a:xfrm>
              <a:off x="1745467" y="2617359"/>
              <a:ext cx="89322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>
                  <a:solidFill>
                    <a:schemeClr val="bg1"/>
                  </a:solidFill>
                </a:rPr>
                <a:t>2 700</a:t>
              </a:r>
              <a:br>
                <a:rPr lang="sv-SE" dirty="0">
                  <a:solidFill>
                    <a:schemeClr val="bg1"/>
                  </a:solidFill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Rakel-terminaler</a:t>
              </a:r>
            </a:p>
          </p:txBody>
        </p:sp>
      </p:grpSp>
      <p:grpSp>
        <p:nvGrpSpPr>
          <p:cNvPr id="54" name="Grupp 53">
            <a:extLst>
              <a:ext uri="{FF2B5EF4-FFF2-40B4-BE49-F238E27FC236}">
                <a16:creationId xmlns:a16="http://schemas.microsoft.com/office/drawing/2014/main" id="{7CC5F54F-B2E2-488A-92F7-FB8D8607A8F5}"/>
              </a:ext>
            </a:extLst>
          </p:cNvPr>
          <p:cNvGrpSpPr/>
          <p:nvPr/>
        </p:nvGrpSpPr>
        <p:grpSpPr>
          <a:xfrm>
            <a:off x="1858784" y="4408951"/>
            <a:ext cx="1910695" cy="967564"/>
            <a:chOff x="9357621" y="821899"/>
            <a:chExt cx="1910695" cy="967564"/>
          </a:xfrm>
        </p:grpSpPr>
        <p:sp>
          <p:nvSpPr>
            <p:cNvPr id="97" name="Kommentar i oval 96"/>
            <p:cNvSpPr/>
            <p:nvPr/>
          </p:nvSpPr>
          <p:spPr>
            <a:xfrm>
              <a:off x="9357621" y="821899"/>
              <a:ext cx="1910695" cy="967564"/>
            </a:xfrm>
            <a:prstGeom prst="wedgeEllipseCallout">
              <a:avLst>
                <a:gd name="adj1" fmla="val -21695"/>
                <a:gd name="adj2" fmla="val 32926"/>
              </a:avLst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9" name="textruta 98"/>
            <p:cNvSpPr txBox="1"/>
            <p:nvPr/>
          </p:nvSpPr>
          <p:spPr>
            <a:xfrm>
              <a:off x="9971323" y="829980"/>
              <a:ext cx="1152196" cy="89255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60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5000</a:t>
              </a:r>
              <a:r>
                <a:rPr kumimoji="0" lang="sv-SE" sz="200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 </a:t>
              </a:r>
              <a:r>
                <a:rPr kumimoji="0" lang="sv-SE" sz="110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MVNO-tjänster </a:t>
              </a:r>
              <a:r>
                <a:rPr kumimoji="0" lang="sv-SE" sz="70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(Trafikverkets mobila bredbandsnät för väg och järnväg)</a:t>
              </a:r>
              <a:endParaRPr kumimoji="0" lang="sv-SE" sz="10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46" name="Bildobjekt 145">
              <a:extLst>
                <a:ext uri="{FF2B5EF4-FFF2-40B4-BE49-F238E27FC236}">
                  <a16:creationId xmlns:a16="http://schemas.microsoft.com/office/drawing/2014/main" id="{B1C224EF-4B8D-42A0-8F2E-663FA3686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524871" y="1090625"/>
              <a:ext cx="513282" cy="541575"/>
            </a:xfrm>
            <a:prstGeom prst="rect">
              <a:avLst/>
            </a:prstGeom>
          </p:spPr>
        </p:pic>
      </p:grpSp>
      <p:grpSp>
        <p:nvGrpSpPr>
          <p:cNvPr id="61" name="Grupp 60">
            <a:extLst>
              <a:ext uri="{FF2B5EF4-FFF2-40B4-BE49-F238E27FC236}">
                <a16:creationId xmlns:a16="http://schemas.microsoft.com/office/drawing/2014/main" id="{AD5DBAAD-45D3-47F1-AE78-3D565F67EE8C}"/>
              </a:ext>
            </a:extLst>
          </p:cNvPr>
          <p:cNvGrpSpPr/>
          <p:nvPr/>
        </p:nvGrpSpPr>
        <p:grpSpPr>
          <a:xfrm>
            <a:off x="6937226" y="5313875"/>
            <a:ext cx="1740263" cy="882452"/>
            <a:chOff x="176754" y="3831184"/>
            <a:chExt cx="1740263" cy="882452"/>
          </a:xfrm>
        </p:grpSpPr>
        <p:sp>
          <p:nvSpPr>
            <p:cNvPr id="133" name="Kommentar i oval 10">
              <a:extLst>
                <a:ext uri="{FF2B5EF4-FFF2-40B4-BE49-F238E27FC236}">
                  <a16:creationId xmlns:a16="http://schemas.microsoft.com/office/drawing/2014/main" id="{970B6C5A-5F32-4C57-8F3D-A7E15978FA23}"/>
                </a:ext>
              </a:extLst>
            </p:cNvPr>
            <p:cNvSpPr/>
            <p:nvPr/>
          </p:nvSpPr>
          <p:spPr>
            <a:xfrm>
              <a:off x="176754" y="3831184"/>
              <a:ext cx="1673036" cy="882452"/>
            </a:xfrm>
            <a:prstGeom prst="wedgeEllipseCallout">
              <a:avLst>
                <a:gd name="adj1" fmla="val -4345"/>
                <a:gd name="adj2" fmla="val 47897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34" name="Rektangel 133">
              <a:extLst>
                <a:ext uri="{FF2B5EF4-FFF2-40B4-BE49-F238E27FC236}">
                  <a16:creationId xmlns:a16="http://schemas.microsoft.com/office/drawing/2014/main" id="{8193699E-81BC-482D-83CE-307F8F421DE8}"/>
                </a:ext>
              </a:extLst>
            </p:cNvPr>
            <p:cNvSpPr/>
            <p:nvPr/>
          </p:nvSpPr>
          <p:spPr>
            <a:xfrm>
              <a:off x="801763" y="3988960"/>
              <a:ext cx="1115254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550</a:t>
              </a:r>
              <a:r>
                <a:rPr lang="sv-SE" sz="1100" dirty="0">
                  <a:solidFill>
                    <a:schemeClr val="bg1"/>
                  </a:solidFill>
                </a:rPr>
                <a:t> ägda byggnader</a:t>
              </a:r>
              <a:endParaRPr lang="sv-SE" sz="1000" dirty="0">
                <a:solidFill>
                  <a:schemeClr val="bg1"/>
                </a:solidFill>
              </a:endParaRPr>
            </a:p>
          </p:txBody>
        </p:sp>
        <p:pic>
          <p:nvPicPr>
            <p:cNvPr id="118" name="Bildobjekt 117">
              <a:extLst>
                <a:ext uri="{FF2B5EF4-FFF2-40B4-BE49-F238E27FC236}">
                  <a16:creationId xmlns:a16="http://schemas.microsoft.com/office/drawing/2014/main" id="{2726EDE6-8432-4129-AFB6-827648D29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92304" y="3996297"/>
              <a:ext cx="394058" cy="469718"/>
            </a:xfrm>
            <a:prstGeom prst="rect">
              <a:avLst/>
            </a:prstGeom>
          </p:spPr>
        </p:pic>
      </p:grpSp>
      <p:grpSp>
        <p:nvGrpSpPr>
          <p:cNvPr id="69" name="Grupp 68">
            <a:extLst>
              <a:ext uri="{FF2B5EF4-FFF2-40B4-BE49-F238E27FC236}">
                <a16:creationId xmlns:a16="http://schemas.microsoft.com/office/drawing/2014/main" id="{3C93B568-6A42-4BEB-96A8-35BFB6211C9F}"/>
              </a:ext>
            </a:extLst>
          </p:cNvPr>
          <p:cNvGrpSpPr/>
          <p:nvPr/>
        </p:nvGrpSpPr>
        <p:grpSpPr>
          <a:xfrm>
            <a:off x="7245820" y="4132135"/>
            <a:ext cx="1671241" cy="758407"/>
            <a:chOff x="6583435" y="5456857"/>
            <a:chExt cx="1671241" cy="758407"/>
          </a:xfrm>
        </p:grpSpPr>
        <p:sp>
          <p:nvSpPr>
            <p:cNvPr id="120" name="Kommentar i oval 10">
              <a:extLst>
                <a:ext uri="{FF2B5EF4-FFF2-40B4-BE49-F238E27FC236}">
                  <a16:creationId xmlns:a16="http://schemas.microsoft.com/office/drawing/2014/main" id="{4E8512D6-8139-46B5-B388-616482043739}"/>
                </a:ext>
              </a:extLst>
            </p:cNvPr>
            <p:cNvSpPr/>
            <p:nvPr/>
          </p:nvSpPr>
          <p:spPr>
            <a:xfrm>
              <a:off x="6583435" y="5456857"/>
              <a:ext cx="1671241" cy="758407"/>
            </a:xfrm>
            <a:prstGeom prst="wedgeEllipseCallout">
              <a:avLst>
                <a:gd name="adj1" fmla="val -4345"/>
                <a:gd name="adj2" fmla="val 47897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21" name="Rektangel 120">
              <a:extLst>
                <a:ext uri="{FF2B5EF4-FFF2-40B4-BE49-F238E27FC236}">
                  <a16:creationId xmlns:a16="http://schemas.microsoft.com/office/drawing/2014/main" id="{5CDEAB58-01BC-472B-BB81-E1F2087757A5}"/>
                </a:ext>
              </a:extLst>
            </p:cNvPr>
            <p:cNvSpPr/>
            <p:nvPr/>
          </p:nvSpPr>
          <p:spPr>
            <a:xfrm>
              <a:off x="7176369" y="5604183"/>
              <a:ext cx="102460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360</a:t>
              </a:r>
              <a:r>
                <a:rPr lang="sv-SE" sz="1100" dirty="0">
                  <a:solidFill>
                    <a:schemeClr val="bg1"/>
                  </a:solidFill>
                </a:rPr>
                <a:t> inhyrda lokaler</a:t>
              </a:r>
            </a:p>
          </p:txBody>
        </p:sp>
        <p:pic>
          <p:nvPicPr>
            <p:cNvPr id="124" name="Bildobjekt 123">
              <a:extLst>
                <a:ext uri="{FF2B5EF4-FFF2-40B4-BE49-F238E27FC236}">
                  <a16:creationId xmlns:a16="http://schemas.microsoft.com/office/drawing/2014/main" id="{EE75B65A-5F97-45CD-80BF-DBFF6377A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15555" y="5574943"/>
              <a:ext cx="394058" cy="469718"/>
            </a:xfrm>
            <a:prstGeom prst="rect">
              <a:avLst/>
            </a:prstGeom>
          </p:spPr>
        </p:pic>
      </p:grpSp>
      <p:grpSp>
        <p:nvGrpSpPr>
          <p:cNvPr id="2" name="Grupp 1">
            <a:extLst>
              <a:ext uri="{FF2B5EF4-FFF2-40B4-BE49-F238E27FC236}">
                <a16:creationId xmlns:a16="http://schemas.microsoft.com/office/drawing/2014/main" id="{DF647497-B490-492D-A10D-5683E347B3B8}"/>
              </a:ext>
            </a:extLst>
          </p:cNvPr>
          <p:cNvGrpSpPr/>
          <p:nvPr/>
        </p:nvGrpSpPr>
        <p:grpSpPr>
          <a:xfrm>
            <a:off x="264034" y="4090785"/>
            <a:ext cx="1959196" cy="998319"/>
            <a:chOff x="211413" y="3863044"/>
            <a:chExt cx="1959196" cy="998319"/>
          </a:xfrm>
        </p:grpSpPr>
        <p:grpSp>
          <p:nvGrpSpPr>
            <p:cNvPr id="51" name="Grupp 50">
              <a:extLst>
                <a:ext uri="{FF2B5EF4-FFF2-40B4-BE49-F238E27FC236}">
                  <a16:creationId xmlns:a16="http://schemas.microsoft.com/office/drawing/2014/main" id="{F4F27049-7D33-4FB6-AA4D-F8351BCA6F8F}"/>
                </a:ext>
              </a:extLst>
            </p:cNvPr>
            <p:cNvGrpSpPr/>
            <p:nvPr/>
          </p:nvGrpSpPr>
          <p:grpSpPr>
            <a:xfrm>
              <a:off x="211413" y="3863044"/>
              <a:ext cx="1959196" cy="998319"/>
              <a:chOff x="223646" y="3825091"/>
              <a:chExt cx="1959196" cy="998319"/>
            </a:xfrm>
          </p:grpSpPr>
          <p:sp>
            <p:nvSpPr>
              <p:cNvPr id="106" name="Kommentar i oval 105"/>
              <p:cNvSpPr/>
              <p:nvPr/>
            </p:nvSpPr>
            <p:spPr>
              <a:xfrm>
                <a:off x="223646" y="3825091"/>
                <a:ext cx="1870550" cy="998319"/>
              </a:xfrm>
              <a:prstGeom prst="wedgeEllipseCallout">
                <a:avLst>
                  <a:gd name="adj1" fmla="val 19344"/>
                  <a:gd name="adj2" fmla="val -29901"/>
                </a:avLst>
              </a:prstGeom>
              <a:solidFill>
                <a:schemeClr val="accent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600" dirty="0">
                  <a:ln w="28575">
                    <a:solidFill>
                      <a:schemeClr val="bg2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108" name="Rektangel 107"/>
              <p:cNvSpPr/>
              <p:nvPr/>
            </p:nvSpPr>
            <p:spPr>
              <a:xfrm>
                <a:off x="648276" y="3926911"/>
                <a:ext cx="1534566" cy="6924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Bef>
                    <a:spcPts val="533"/>
                  </a:spcBef>
                </a:pPr>
                <a:r>
                  <a:rPr lang="sv-SE" sz="1400" dirty="0">
                    <a:solidFill>
                      <a:schemeClr val="bg1"/>
                    </a:solidFill>
                  </a:rPr>
                  <a:t>9 000 </a:t>
                </a:r>
                <a:r>
                  <a:rPr lang="sv-SE" sz="1100" dirty="0" err="1">
                    <a:solidFill>
                      <a:schemeClr val="bg1"/>
                    </a:solidFill>
                  </a:rPr>
                  <a:t>Mobisirabonnemang</a:t>
                </a:r>
                <a:br>
                  <a:rPr lang="sv-SE" sz="1100" dirty="0">
                    <a:solidFill>
                      <a:schemeClr val="bg1"/>
                    </a:solidFill>
                  </a:rPr>
                </a:br>
                <a:r>
                  <a:rPr lang="sv-SE" sz="700" dirty="0">
                    <a:solidFill>
                      <a:schemeClr val="bg1"/>
                    </a:solidFill>
                  </a:rPr>
                  <a:t>(Trafikverkets operativa </a:t>
                </a:r>
                <a:br>
                  <a:rPr lang="sv-SE" sz="700" dirty="0">
                    <a:solidFill>
                      <a:schemeClr val="bg1"/>
                    </a:solidFill>
                  </a:rPr>
                </a:br>
                <a:r>
                  <a:rPr lang="sv-SE" sz="700" dirty="0">
                    <a:solidFill>
                      <a:schemeClr val="bg1"/>
                    </a:solidFill>
                  </a:rPr>
                  <a:t>mobilnät för järnvägen)</a:t>
                </a:r>
                <a:endParaRPr lang="sv-SE" sz="14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150" name="Bildobjekt 149">
              <a:extLst>
                <a:ext uri="{FF2B5EF4-FFF2-40B4-BE49-F238E27FC236}">
                  <a16:creationId xmlns:a16="http://schemas.microsoft.com/office/drawing/2014/main" id="{ADD31BEB-23E3-48EB-B2C5-EE4532FF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0059" y="4132622"/>
              <a:ext cx="423144" cy="477238"/>
            </a:xfrm>
            <a:prstGeom prst="rect">
              <a:avLst/>
            </a:prstGeom>
          </p:spPr>
        </p:pic>
      </p:grpSp>
      <p:grpSp>
        <p:nvGrpSpPr>
          <p:cNvPr id="53" name="Grupp 52">
            <a:extLst>
              <a:ext uri="{FF2B5EF4-FFF2-40B4-BE49-F238E27FC236}">
                <a16:creationId xmlns:a16="http://schemas.microsoft.com/office/drawing/2014/main" id="{0163B512-F89B-4350-A4BA-5CB1546ABD73}"/>
              </a:ext>
            </a:extLst>
          </p:cNvPr>
          <p:cNvGrpSpPr/>
          <p:nvPr/>
        </p:nvGrpSpPr>
        <p:grpSpPr>
          <a:xfrm>
            <a:off x="2829093" y="5163805"/>
            <a:ext cx="1880709" cy="1062959"/>
            <a:chOff x="3112336" y="5234596"/>
            <a:chExt cx="1763101" cy="1062959"/>
          </a:xfrm>
        </p:grpSpPr>
        <p:sp>
          <p:nvSpPr>
            <p:cNvPr id="113" name="Kommentar i oval 15">
              <a:extLst>
                <a:ext uri="{FF2B5EF4-FFF2-40B4-BE49-F238E27FC236}">
                  <a16:creationId xmlns:a16="http://schemas.microsoft.com/office/drawing/2014/main" id="{D593E06F-768B-4CE3-B66E-1A76B8816192}"/>
                </a:ext>
              </a:extLst>
            </p:cNvPr>
            <p:cNvSpPr/>
            <p:nvPr/>
          </p:nvSpPr>
          <p:spPr>
            <a:xfrm>
              <a:off x="3112336" y="5234596"/>
              <a:ext cx="1763101" cy="1062959"/>
            </a:xfrm>
            <a:prstGeom prst="wedgeEllipseCallout">
              <a:avLst>
                <a:gd name="adj1" fmla="val 23362"/>
                <a:gd name="adj2" fmla="val 13868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pic>
          <p:nvPicPr>
            <p:cNvPr id="147" name="Bildobjekt 146">
              <a:extLst>
                <a:ext uri="{FF2B5EF4-FFF2-40B4-BE49-F238E27FC236}">
                  <a16:creationId xmlns:a16="http://schemas.microsoft.com/office/drawing/2014/main" id="{E70D27FD-E8B0-411B-AA00-54DC8F8C7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2697" y="5493319"/>
              <a:ext cx="467133" cy="492882"/>
            </a:xfrm>
            <a:prstGeom prst="rect">
              <a:avLst/>
            </a:prstGeom>
          </p:spPr>
        </p:pic>
        <p:sp>
          <p:nvSpPr>
            <p:cNvPr id="123" name="Rektangel 122">
              <a:extLst>
                <a:ext uri="{FF2B5EF4-FFF2-40B4-BE49-F238E27FC236}">
                  <a16:creationId xmlns:a16="http://schemas.microsoft.com/office/drawing/2014/main" id="{E25DB752-3CAB-4828-9D40-9C9DC9089C75}"/>
                </a:ext>
              </a:extLst>
            </p:cNvPr>
            <p:cNvSpPr/>
            <p:nvPr/>
          </p:nvSpPr>
          <p:spPr>
            <a:xfrm>
              <a:off x="3610803" y="5281327"/>
              <a:ext cx="1215488" cy="9694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sv-SE" sz="1400" dirty="0">
                  <a:solidFill>
                    <a:schemeClr val="bg1"/>
                  </a:solidFill>
                </a:rPr>
                <a:t>1 450 </a:t>
              </a:r>
              <a:br>
                <a:rPr kumimoji="0" lang="sv-SE" sz="280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radiomaster och </a:t>
              </a:r>
              <a:br>
                <a:rPr lang="sv-SE" sz="1100" dirty="0">
                  <a:solidFill>
                    <a:schemeClr val="bg1"/>
                  </a:solidFill>
                </a:rPr>
              </a:br>
              <a:r>
                <a:rPr lang="sv-SE" sz="1100" dirty="0">
                  <a:solidFill>
                    <a:schemeClr val="bg1"/>
                  </a:solidFill>
                </a:rPr>
                <a:t>torn för </a:t>
              </a:r>
              <a:r>
                <a:rPr lang="sv-SE" sz="1100" dirty="0" err="1">
                  <a:solidFill>
                    <a:schemeClr val="bg1"/>
                  </a:solidFill>
                </a:rPr>
                <a:t>MobiSIR</a:t>
              </a:r>
              <a:r>
                <a:rPr lang="sv-SE" sz="1100" dirty="0">
                  <a:solidFill>
                    <a:schemeClr val="bg1"/>
                  </a:solidFill>
                </a:rPr>
                <a:t> </a:t>
              </a:r>
              <a:r>
                <a:rPr lang="sv-SE" sz="700" dirty="0">
                  <a:solidFill>
                    <a:schemeClr val="bg1"/>
                  </a:solidFill>
                </a:rPr>
                <a:t>(Trafikverkets </a:t>
              </a:r>
              <a:br>
                <a:rPr lang="sv-SE" sz="700" dirty="0">
                  <a:solidFill>
                    <a:schemeClr val="bg1"/>
                  </a:solidFill>
                </a:rPr>
              </a:br>
              <a:r>
                <a:rPr lang="sv-SE" sz="700" dirty="0">
                  <a:solidFill>
                    <a:schemeClr val="bg1"/>
                  </a:solidFill>
                </a:rPr>
                <a:t>operativa mobilnät för järnvägen)</a:t>
              </a:r>
              <a:endParaRPr lang="sv-SE" sz="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4" name="Grupp 73">
            <a:extLst>
              <a:ext uri="{FF2B5EF4-FFF2-40B4-BE49-F238E27FC236}">
                <a16:creationId xmlns:a16="http://schemas.microsoft.com/office/drawing/2014/main" id="{E919EF36-FB12-4A97-8CBB-01FA97ADA437}"/>
              </a:ext>
            </a:extLst>
          </p:cNvPr>
          <p:cNvGrpSpPr/>
          <p:nvPr/>
        </p:nvGrpSpPr>
        <p:grpSpPr>
          <a:xfrm>
            <a:off x="8006531" y="4774303"/>
            <a:ext cx="1489337" cy="811848"/>
            <a:chOff x="10091862" y="4262559"/>
            <a:chExt cx="1489337" cy="811848"/>
          </a:xfrm>
        </p:grpSpPr>
        <p:sp>
          <p:nvSpPr>
            <p:cNvPr id="128" name="Kommentar i oval 8">
              <a:extLst>
                <a:ext uri="{FF2B5EF4-FFF2-40B4-BE49-F238E27FC236}">
                  <a16:creationId xmlns:a16="http://schemas.microsoft.com/office/drawing/2014/main" id="{A74A53A2-52C1-4EDE-BFCA-323C25D04637}"/>
                </a:ext>
              </a:extLst>
            </p:cNvPr>
            <p:cNvSpPr/>
            <p:nvPr/>
          </p:nvSpPr>
          <p:spPr>
            <a:xfrm>
              <a:off x="10091862" y="4262559"/>
              <a:ext cx="1489337" cy="811848"/>
            </a:xfrm>
            <a:prstGeom prst="wedgeEllipseCallout">
              <a:avLst>
                <a:gd name="adj1" fmla="val -21695"/>
                <a:gd name="adj2" fmla="val 32926"/>
              </a:avLst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30" name="textruta 129">
              <a:extLst>
                <a:ext uri="{FF2B5EF4-FFF2-40B4-BE49-F238E27FC236}">
                  <a16:creationId xmlns:a16="http://schemas.microsoft.com/office/drawing/2014/main" id="{D8D856E7-6C5B-4FD6-B08D-BF24C8005F81}"/>
                </a:ext>
              </a:extLst>
            </p:cNvPr>
            <p:cNvSpPr txBox="1"/>
            <p:nvPr/>
          </p:nvSpPr>
          <p:spPr>
            <a:xfrm>
              <a:off x="10695770" y="4427932"/>
              <a:ext cx="885429" cy="47705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spcBef>
                  <a:spcPts val="533"/>
                </a:spcBef>
                <a:spcAft>
                  <a:spcPts val="400"/>
                </a:spcAft>
              </a:pPr>
              <a:r>
                <a:rPr lang="sv-SE" sz="1400" dirty="0">
                  <a:solidFill>
                    <a:schemeClr val="bg1"/>
                  </a:solidFill>
                </a:rPr>
                <a:t>22 000 </a:t>
              </a:r>
              <a:r>
                <a:rPr lang="sv-SE" sz="1100" dirty="0">
                  <a:solidFill>
                    <a:schemeClr val="bg1"/>
                  </a:solidFill>
                </a:rPr>
                <a:t>fastigheter</a:t>
              </a:r>
            </a:p>
          </p:txBody>
        </p:sp>
        <p:pic>
          <p:nvPicPr>
            <p:cNvPr id="132" name="Bildobjekt 131">
              <a:extLst>
                <a:ext uri="{FF2B5EF4-FFF2-40B4-BE49-F238E27FC236}">
                  <a16:creationId xmlns:a16="http://schemas.microsoft.com/office/drawing/2014/main" id="{EA89CC5E-9C13-4088-BCCF-6A8BF9BC3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340565" y="4423780"/>
              <a:ext cx="394058" cy="469718"/>
            </a:xfrm>
            <a:prstGeom prst="rect">
              <a:avLst/>
            </a:prstGeom>
          </p:spPr>
        </p:pic>
      </p:grpSp>
      <p:grpSp>
        <p:nvGrpSpPr>
          <p:cNvPr id="60" name="Grupp 59">
            <a:extLst>
              <a:ext uri="{FF2B5EF4-FFF2-40B4-BE49-F238E27FC236}">
                <a16:creationId xmlns:a16="http://schemas.microsoft.com/office/drawing/2014/main" id="{049173DF-DEF8-438B-8385-CF88991C183F}"/>
              </a:ext>
            </a:extLst>
          </p:cNvPr>
          <p:cNvGrpSpPr/>
          <p:nvPr/>
        </p:nvGrpSpPr>
        <p:grpSpPr>
          <a:xfrm>
            <a:off x="8029739" y="2164295"/>
            <a:ext cx="1833546" cy="947955"/>
            <a:chOff x="7427677" y="3988960"/>
            <a:chExt cx="1833546" cy="947955"/>
          </a:xfrm>
        </p:grpSpPr>
        <p:sp>
          <p:nvSpPr>
            <p:cNvPr id="12" name="Kommentar i oval 11"/>
            <p:cNvSpPr/>
            <p:nvPr/>
          </p:nvSpPr>
          <p:spPr>
            <a:xfrm>
              <a:off x="7427677" y="3988960"/>
              <a:ext cx="1833546" cy="947955"/>
            </a:xfrm>
            <a:prstGeom prst="wedgeEllipseCallout">
              <a:avLst>
                <a:gd name="adj1" fmla="val 19344"/>
                <a:gd name="adj2" fmla="val -29901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pic>
          <p:nvPicPr>
            <p:cNvPr id="30" name="Bildobjekt 29"/>
            <p:cNvPicPr>
              <a:picLocks noChangeAspect="1"/>
            </p:cNvPicPr>
            <p:nvPr/>
          </p:nvPicPr>
          <p:blipFill>
            <a:blip r:embed="rId1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86908" y="4206286"/>
              <a:ext cx="383804" cy="434989"/>
            </a:xfrm>
            <a:prstGeom prst="rect">
              <a:avLst/>
            </a:prstGeom>
          </p:spPr>
        </p:pic>
        <p:sp>
          <p:nvSpPr>
            <p:cNvPr id="31" name="Rektangel 30"/>
            <p:cNvSpPr/>
            <p:nvPr/>
          </p:nvSpPr>
          <p:spPr>
            <a:xfrm>
              <a:off x="7976674" y="4135196"/>
              <a:ext cx="1275663" cy="6540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533"/>
                </a:spcBef>
              </a:pPr>
              <a:r>
                <a:rPr lang="sv-SE" sz="1400" dirty="0">
                  <a:solidFill>
                    <a:schemeClr val="bg1"/>
                  </a:solidFill>
                </a:rPr>
                <a:t>106 000 000 </a:t>
              </a:r>
              <a:endParaRPr lang="sv-SE" sz="1100" dirty="0">
                <a:solidFill>
                  <a:schemeClr val="bg1"/>
                </a:solidFill>
              </a:endParaRPr>
            </a:p>
            <a:p>
              <a:pPr>
                <a:lnSpc>
                  <a:spcPts val="1440"/>
                </a:lnSpc>
                <a:spcAft>
                  <a:spcPts val="400"/>
                </a:spcAft>
              </a:pPr>
              <a:r>
                <a:rPr lang="sv-SE" sz="1100" dirty="0">
                  <a:solidFill>
                    <a:schemeClr val="bg1"/>
                  </a:solidFill>
                </a:rPr>
                <a:t>Mail (utgående + inkommande)</a:t>
              </a:r>
              <a:endParaRPr lang="sv-SE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9" name="Grupp 118">
            <a:extLst>
              <a:ext uri="{FF2B5EF4-FFF2-40B4-BE49-F238E27FC236}">
                <a16:creationId xmlns:a16="http://schemas.microsoft.com/office/drawing/2014/main" id="{EAA048C2-7D94-49BA-A925-D02A897AB38B}"/>
              </a:ext>
            </a:extLst>
          </p:cNvPr>
          <p:cNvGrpSpPr/>
          <p:nvPr/>
        </p:nvGrpSpPr>
        <p:grpSpPr>
          <a:xfrm>
            <a:off x="918472" y="3088540"/>
            <a:ext cx="2014004" cy="900302"/>
            <a:chOff x="-61876" y="3502101"/>
            <a:chExt cx="1919500" cy="934135"/>
          </a:xfrm>
        </p:grpSpPr>
        <p:sp>
          <p:nvSpPr>
            <p:cNvPr id="125" name="Kommentar i oval 3">
              <a:extLst>
                <a:ext uri="{FF2B5EF4-FFF2-40B4-BE49-F238E27FC236}">
                  <a16:creationId xmlns:a16="http://schemas.microsoft.com/office/drawing/2014/main" id="{DD4A56E4-CDB3-46B7-9081-F33581164662}"/>
                </a:ext>
              </a:extLst>
            </p:cNvPr>
            <p:cNvSpPr/>
            <p:nvPr/>
          </p:nvSpPr>
          <p:spPr>
            <a:xfrm>
              <a:off x="-61876" y="3502101"/>
              <a:ext cx="1919500" cy="934135"/>
            </a:xfrm>
            <a:prstGeom prst="wedgeEllipseCallout">
              <a:avLst>
                <a:gd name="adj1" fmla="val 32315"/>
                <a:gd name="adj2" fmla="val 34939"/>
              </a:avLst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29" name="Rektangel 128">
              <a:extLst>
                <a:ext uri="{FF2B5EF4-FFF2-40B4-BE49-F238E27FC236}">
                  <a16:creationId xmlns:a16="http://schemas.microsoft.com/office/drawing/2014/main" id="{E1A8C52F-1EA0-4143-A1D3-89FAB37FE68E}"/>
                </a:ext>
              </a:extLst>
            </p:cNvPr>
            <p:cNvSpPr/>
            <p:nvPr/>
          </p:nvSpPr>
          <p:spPr>
            <a:xfrm>
              <a:off x="474628" y="3613084"/>
              <a:ext cx="12788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sv-SE" sz="1400" dirty="0">
                  <a:solidFill>
                    <a:schemeClr val="bg1"/>
                  </a:solidFill>
                </a:rPr>
                <a:t>55 000 </a:t>
              </a:r>
              <a:r>
                <a:rPr lang="sv-SE" sz="1100" dirty="0">
                  <a:solidFill>
                    <a:schemeClr val="bg1"/>
                  </a:solidFill>
                </a:rPr>
                <a:t>kommunikations-tjänster</a:t>
              </a:r>
              <a:endParaRPr lang="sv-SE" sz="1000" i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40" name="Bildobjekt 39">
            <a:extLst>
              <a:ext uri="{FF2B5EF4-FFF2-40B4-BE49-F238E27FC236}">
                <a16:creationId xmlns:a16="http://schemas.microsoft.com/office/drawing/2014/main" id="{01B55632-5876-4702-9C94-D0CE1BF2CB3C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99997" y="3322040"/>
            <a:ext cx="394569" cy="399012"/>
          </a:xfrm>
          <a:prstGeom prst="rect">
            <a:avLst/>
          </a:prstGeom>
        </p:spPr>
      </p:pic>
      <p:sp>
        <p:nvSpPr>
          <p:cNvPr id="137" name="Platshållare för bildnummer 4">
            <a:extLst>
              <a:ext uri="{FF2B5EF4-FFF2-40B4-BE49-F238E27FC236}">
                <a16:creationId xmlns:a16="http://schemas.microsoft.com/office/drawing/2014/main" id="{7331C16A-5291-4170-8145-409806A03A54}"/>
              </a:ext>
            </a:extLst>
          </p:cNvPr>
          <p:cNvSpPr txBox="1">
            <a:spLocks/>
          </p:cNvSpPr>
          <p:nvPr/>
        </p:nvSpPr>
        <p:spPr>
          <a:xfrm>
            <a:off x="0" y="201600"/>
            <a:ext cx="78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sv-SE"/>
            </a:defPPr>
            <a:lvl1pPr marL="0" algn="ct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16FEC2C-AD63-44F4-896C-A2025F5FB260}" type="slidenum">
              <a:rPr lang="sv-SE" smtClean="0"/>
              <a:pPr/>
              <a:t>5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686198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Kommentar i oval 7">
            <a:extLst>
              <a:ext uri="{FF2B5EF4-FFF2-40B4-BE49-F238E27FC236}">
                <a16:creationId xmlns:a16="http://schemas.microsoft.com/office/drawing/2014/main" id="{2569202E-8B73-43CF-97FD-9CEEE9485A39}"/>
              </a:ext>
            </a:extLst>
          </p:cNvPr>
          <p:cNvSpPr/>
          <p:nvPr/>
        </p:nvSpPr>
        <p:spPr>
          <a:xfrm>
            <a:off x="3072965" y="3318734"/>
            <a:ext cx="2741544" cy="1945086"/>
          </a:xfrm>
          <a:prstGeom prst="wedgeEllipseCallout">
            <a:avLst>
              <a:gd name="adj1" fmla="val 32650"/>
              <a:gd name="adj2" fmla="val 24236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 dirty="0">
              <a:ln w="28575">
                <a:solidFill>
                  <a:schemeClr val="bg2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964C370-462F-4C07-B628-263C27BBC0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2EF9E43-66E6-49E2-BAF4-92FE7A72D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6FEC2C-AD63-44F4-896C-A2025F5FB260}" type="slidenum">
              <a:rPr lang="sv-SE" smtClean="0"/>
              <a:pPr/>
              <a:t>6</a:t>
            </a:fld>
            <a:endParaRPr lang="sv-SE" dirty="0"/>
          </a:p>
        </p:txBody>
      </p:sp>
      <p:sp>
        <p:nvSpPr>
          <p:cNvPr id="22" name="textruta 21">
            <a:extLst>
              <a:ext uri="{FF2B5EF4-FFF2-40B4-BE49-F238E27FC236}">
                <a16:creationId xmlns:a16="http://schemas.microsoft.com/office/drawing/2014/main" id="{EA7C09E7-0714-4159-8160-97F8AA2EF57D}"/>
              </a:ext>
            </a:extLst>
          </p:cNvPr>
          <p:cNvSpPr txBox="1"/>
          <p:nvPr/>
        </p:nvSpPr>
        <p:spPr>
          <a:xfrm>
            <a:off x="326277" y="846119"/>
            <a:ext cx="6096896" cy="502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sv-SE" sz="2800" b="1" dirty="0">
                <a:latin typeface="+mj-lt"/>
                <a:ea typeface="+mn-ea"/>
                <a:cs typeface="+mn-cs"/>
              </a:rPr>
              <a:t>Men det som inte riktigt syns</a:t>
            </a:r>
          </a:p>
        </p:txBody>
      </p:sp>
      <p:sp>
        <p:nvSpPr>
          <p:cNvPr id="9" name="Kommentar i oval 7">
            <a:extLst>
              <a:ext uri="{FF2B5EF4-FFF2-40B4-BE49-F238E27FC236}">
                <a16:creationId xmlns:a16="http://schemas.microsoft.com/office/drawing/2014/main" id="{E2E66EE9-A2BC-4A80-8D3E-4B6B3A5C31E1}"/>
              </a:ext>
            </a:extLst>
          </p:cNvPr>
          <p:cNvSpPr/>
          <p:nvPr/>
        </p:nvSpPr>
        <p:spPr>
          <a:xfrm>
            <a:off x="726387" y="2189181"/>
            <a:ext cx="2817461" cy="1682776"/>
          </a:xfrm>
          <a:prstGeom prst="wedgeEllipseCallout">
            <a:avLst>
              <a:gd name="adj1" fmla="val 32650"/>
              <a:gd name="adj2" fmla="val 24236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 dirty="0">
              <a:ln w="28575">
                <a:solidFill>
                  <a:schemeClr val="bg2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CD7EAF0F-2714-47B4-BFF3-A0EEC221902C}"/>
              </a:ext>
            </a:extLst>
          </p:cNvPr>
          <p:cNvSpPr/>
          <p:nvPr/>
        </p:nvSpPr>
        <p:spPr>
          <a:xfrm>
            <a:off x="943498" y="3105834"/>
            <a:ext cx="25258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533"/>
              </a:spcBef>
              <a:spcAft>
                <a:spcPts val="400"/>
              </a:spcAft>
            </a:pPr>
            <a:r>
              <a:rPr lang="sv-SE" sz="1200" dirty="0">
                <a:solidFill>
                  <a:schemeClr val="bg1"/>
                </a:solidFill>
              </a:rPr>
              <a:t>Mer än 600 medarbetare och konsulter som jobbar med mjukvara</a:t>
            </a:r>
            <a:endParaRPr lang="sv-SE" sz="1050" dirty="0">
              <a:solidFill>
                <a:schemeClr val="bg1"/>
              </a:solidFill>
            </a:endParaRPr>
          </a:p>
        </p:txBody>
      </p:sp>
      <p:pic>
        <p:nvPicPr>
          <p:cNvPr id="11" name="Bildobjekt 10">
            <a:extLst>
              <a:ext uri="{FF2B5EF4-FFF2-40B4-BE49-F238E27FC236}">
                <a16:creationId xmlns:a16="http://schemas.microsoft.com/office/drawing/2014/main" id="{32CCDEF4-4107-46CC-AA36-A2694AE6AFF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53146" y="2164110"/>
            <a:ext cx="912563" cy="1035459"/>
          </a:xfrm>
          <a:prstGeom prst="rect">
            <a:avLst/>
          </a:prstGeom>
        </p:spPr>
      </p:pic>
      <p:grpSp>
        <p:nvGrpSpPr>
          <p:cNvPr id="17" name="Grupp 16">
            <a:extLst>
              <a:ext uri="{FF2B5EF4-FFF2-40B4-BE49-F238E27FC236}">
                <a16:creationId xmlns:a16="http://schemas.microsoft.com/office/drawing/2014/main" id="{567ED1BA-99D8-4393-9ADC-9AC2420B4D74}"/>
              </a:ext>
            </a:extLst>
          </p:cNvPr>
          <p:cNvGrpSpPr/>
          <p:nvPr/>
        </p:nvGrpSpPr>
        <p:grpSpPr>
          <a:xfrm>
            <a:off x="734179" y="4701413"/>
            <a:ext cx="2801875" cy="1759166"/>
            <a:chOff x="218443" y="3818903"/>
            <a:chExt cx="1870550" cy="998319"/>
          </a:xfrm>
        </p:grpSpPr>
        <p:sp>
          <p:nvSpPr>
            <p:cNvPr id="19" name="Kommentar i oval 105">
              <a:extLst>
                <a:ext uri="{FF2B5EF4-FFF2-40B4-BE49-F238E27FC236}">
                  <a16:creationId xmlns:a16="http://schemas.microsoft.com/office/drawing/2014/main" id="{7C717FE6-E49C-4F29-8D76-CAE2FDE728DA}"/>
                </a:ext>
              </a:extLst>
            </p:cNvPr>
            <p:cNvSpPr/>
            <p:nvPr/>
          </p:nvSpPr>
          <p:spPr>
            <a:xfrm>
              <a:off x="218443" y="3818903"/>
              <a:ext cx="1870550" cy="998319"/>
            </a:xfrm>
            <a:prstGeom prst="wedgeEllipseCallout">
              <a:avLst>
                <a:gd name="adj1" fmla="val 19344"/>
                <a:gd name="adj2" fmla="val -29901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 dirty="0">
                <a:ln w="28575">
                  <a:solidFill>
                    <a:schemeClr val="bg2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0" name="Rektangel 19">
              <a:extLst>
                <a:ext uri="{FF2B5EF4-FFF2-40B4-BE49-F238E27FC236}">
                  <a16:creationId xmlns:a16="http://schemas.microsoft.com/office/drawing/2014/main" id="{CC935321-6CDA-4C5E-8094-F0FC4444D389}"/>
                </a:ext>
              </a:extLst>
            </p:cNvPr>
            <p:cNvSpPr/>
            <p:nvPr/>
          </p:nvSpPr>
          <p:spPr>
            <a:xfrm>
              <a:off x="472641" y="4349031"/>
              <a:ext cx="1534566" cy="1571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533"/>
                </a:spcBef>
              </a:pPr>
              <a:r>
                <a:rPr lang="sv-SE" sz="1200" dirty="0">
                  <a:solidFill>
                    <a:schemeClr val="bg1"/>
                  </a:solidFill>
                </a:rPr>
                <a:t>Mer än 17 miljoner rader kod</a:t>
              </a:r>
            </a:p>
          </p:txBody>
        </p:sp>
      </p:grpSp>
      <p:pic>
        <p:nvPicPr>
          <p:cNvPr id="3" name="Bild 2" descr="Internet med hel fyllning">
            <a:extLst>
              <a:ext uri="{FF2B5EF4-FFF2-40B4-BE49-F238E27FC236}">
                <a16:creationId xmlns:a16="http://schemas.microsoft.com/office/drawing/2014/main" id="{EA9925F2-DB84-44B2-9C40-A9C6C7D01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3558" y="3428999"/>
            <a:ext cx="909751" cy="909751"/>
          </a:xfrm>
          <a:prstGeom prst="rect">
            <a:avLst/>
          </a:prstGeom>
        </p:spPr>
      </p:pic>
      <p:sp>
        <p:nvSpPr>
          <p:cNvPr id="24" name="Rektangel 23">
            <a:extLst>
              <a:ext uri="{FF2B5EF4-FFF2-40B4-BE49-F238E27FC236}">
                <a16:creationId xmlns:a16="http://schemas.microsoft.com/office/drawing/2014/main" id="{C081D29D-D659-4D22-8CDB-616E0170620B}"/>
              </a:ext>
            </a:extLst>
          </p:cNvPr>
          <p:cNvSpPr/>
          <p:nvPr/>
        </p:nvSpPr>
        <p:spPr>
          <a:xfrm>
            <a:off x="3290075" y="4381234"/>
            <a:ext cx="2310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533"/>
              </a:spcBef>
              <a:spcAft>
                <a:spcPts val="400"/>
              </a:spcAft>
            </a:pPr>
            <a:r>
              <a:rPr lang="sv-SE" sz="1200" dirty="0">
                <a:solidFill>
                  <a:schemeClr val="bg1"/>
                </a:solidFill>
              </a:rPr>
              <a:t>Mer än 2000 applikationer och IT-system</a:t>
            </a:r>
            <a:endParaRPr lang="sv-SE" sz="1050" dirty="0">
              <a:solidFill>
                <a:schemeClr val="bg1"/>
              </a:solidFill>
            </a:endParaRPr>
          </a:p>
        </p:txBody>
      </p:sp>
      <p:pic>
        <p:nvPicPr>
          <p:cNvPr id="26" name="Bild 25" descr="Databas med hel fyllning">
            <a:extLst>
              <a:ext uri="{FF2B5EF4-FFF2-40B4-BE49-F238E27FC236}">
                <a16:creationId xmlns:a16="http://schemas.microsoft.com/office/drawing/2014/main" id="{B32AB2E9-CD59-40F4-9407-9E0C82B660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54513" y="4852790"/>
            <a:ext cx="773530" cy="773530"/>
          </a:xfrm>
          <a:prstGeom prst="rect">
            <a:avLst/>
          </a:prstGeom>
        </p:spPr>
      </p:pic>
      <p:sp>
        <p:nvSpPr>
          <p:cNvPr id="29" name="Kommentar i oval 7">
            <a:extLst>
              <a:ext uri="{FF2B5EF4-FFF2-40B4-BE49-F238E27FC236}">
                <a16:creationId xmlns:a16="http://schemas.microsoft.com/office/drawing/2014/main" id="{8F875514-6CCB-4243-8515-AF098F10D4D3}"/>
              </a:ext>
            </a:extLst>
          </p:cNvPr>
          <p:cNvSpPr/>
          <p:nvPr/>
        </p:nvSpPr>
        <p:spPr>
          <a:xfrm>
            <a:off x="5346414" y="1765659"/>
            <a:ext cx="2115808" cy="1365425"/>
          </a:xfrm>
          <a:prstGeom prst="wedgeEllipseCallout">
            <a:avLst>
              <a:gd name="adj1" fmla="val 32650"/>
              <a:gd name="adj2" fmla="val 24236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 dirty="0">
              <a:ln w="28575">
                <a:solidFill>
                  <a:schemeClr val="bg2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30" name="Bild 29" descr="Internet med hel fyllning">
            <a:extLst>
              <a:ext uri="{FF2B5EF4-FFF2-40B4-BE49-F238E27FC236}">
                <a16:creationId xmlns:a16="http://schemas.microsoft.com/office/drawing/2014/main" id="{1E8BE182-62CD-4D1B-AE1D-6D97BD433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13800" y="1805107"/>
            <a:ext cx="581036" cy="581036"/>
          </a:xfrm>
          <a:prstGeom prst="rect">
            <a:avLst/>
          </a:prstGeom>
        </p:spPr>
      </p:pic>
      <p:sp>
        <p:nvSpPr>
          <p:cNvPr id="31" name="Rektangel 30">
            <a:extLst>
              <a:ext uri="{FF2B5EF4-FFF2-40B4-BE49-F238E27FC236}">
                <a16:creationId xmlns:a16="http://schemas.microsoft.com/office/drawing/2014/main" id="{895B8442-7B63-43E9-9AA5-DF5B44D0038C}"/>
              </a:ext>
            </a:extLst>
          </p:cNvPr>
          <p:cNvSpPr/>
          <p:nvPr/>
        </p:nvSpPr>
        <p:spPr>
          <a:xfrm>
            <a:off x="5616334" y="2371707"/>
            <a:ext cx="17050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533"/>
              </a:spcBef>
              <a:spcAft>
                <a:spcPts val="400"/>
              </a:spcAft>
            </a:pPr>
            <a:r>
              <a:rPr lang="sv-SE" sz="1400" dirty="0">
                <a:solidFill>
                  <a:schemeClr val="bg1"/>
                </a:solidFill>
              </a:rPr>
              <a:t>IT-system administration</a:t>
            </a:r>
            <a:endParaRPr lang="sv-SE" sz="1100" dirty="0">
              <a:solidFill>
                <a:schemeClr val="bg1"/>
              </a:solidFill>
            </a:endParaRPr>
          </a:p>
        </p:txBody>
      </p:sp>
      <p:sp>
        <p:nvSpPr>
          <p:cNvPr id="32" name="Kommentar i oval 7">
            <a:extLst>
              <a:ext uri="{FF2B5EF4-FFF2-40B4-BE49-F238E27FC236}">
                <a16:creationId xmlns:a16="http://schemas.microsoft.com/office/drawing/2014/main" id="{98874DA1-E006-4FDC-BAB5-F24A542B6BC0}"/>
              </a:ext>
            </a:extLst>
          </p:cNvPr>
          <p:cNvSpPr/>
          <p:nvPr/>
        </p:nvSpPr>
        <p:spPr>
          <a:xfrm>
            <a:off x="5413019" y="5394203"/>
            <a:ext cx="2115808" cy="1365425"/>
          </a:xfrm>
          <a:prstGeom prst="wedgeEllipseCallout">
            <a:avLst>
              <a:gd name="adj1" fmla="val 32650"/>
              <a:gd name="adj2" fmla="val 24236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 dirty="0">
              <a:ln w="28575">
                <a:solidFill>
                  <a:schemeClr val="bg2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33" name="Bild 32" descr="Internet med hel fyllning">
            <a:extLst>
              <a:ext uri="{FF2B5EF4-FFF2-40B4-BE49-F238E27FC236}">
                <a16:creationId xmlns:a16="http://schemas.microsoft.com/office/drawing/2014/main" id="{1F331715-E693-463E-9B58-CBADDE93BF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80405" y="5433651"/>
            <a:ext cx="581036" cy="581036"/>
          </a:xfrm>
          <a:prstGeom prst="rect">
            <a:avLst/>
          </a:prstGeom>
        </p:spPr>
      </p:pic>
      <p:sp>
        <p:nvSpPr>
          <p:cNvPr id="34" name="Rektangel 33">
            <a:extLst>
              <a:ext uri="{FF2B5EF4-FFF2-40B4-BE49-F238E27FC236}">
                <a16:creationId xmlns:a16="http://schemas.microsoft.com/office/drawing/2014/main" id="{D27DFFB0-9320-4871-87FC-BA77A3480B1E}"/>
              </a:ext>
            </a:extLst>
          </p:cNvPr>
          <p:cNvSpPr/>
          <p:nvPr/>
        </p:nvSpPr>
        <p:spPr>
          <a:xfrm>
            <a:off x="5682939" y="6000251"/>
            <a:ext cx="17050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533"/>
              </a:spcBef>
              <a:spcAft>
                <a:spcPts val="400"/>
              </a:spcAft>
            </a:pPr>
            <a:r>
              <a:rPr lang="sv-SE" sz="1400" dirty="0">
                <a:solidFill>
                  <a:schemeClr val="bg1"/>
                </a:solidFill>
              </a:rPr>
              <a:t>IT-system transportsystem</a:t>
            </a:r>
            <a:endParaRPr lang="sv-SE" sz="1100" dirty="0">
              <a:solidFill>
                <a:schemeClr val="bg1"/>
              </a:solidFill>
            </a:endParaRPr>
          </a:p>
        </p:txBody>
      </p:sp>
      <p:cxnSp>
        <p:nvCxnSpPr>
          <p:cNvPr id="28" name="Rak pilkoppling 27">
            <a:extLst>
              <a:ext uri="{FF2B5EF4-FFF2-40B4-BE49-F238E27FC236}">
                <a16:creationId xmlns:a16="http://schemas.microsoft.com/office/drawing/2014/main" id="{4C396343-85CE-437A-AAAC-B4DC2E71115F}"/>
              </a:ext>
            </a:extLst>
          </p:cNvPr>
          <p:cNvCxnSpPr>
            <a:cxnSpLocks/>
            <a:stCxn id="23" idx="7"/>
          </p:cNvCxnSpPr>
          <p:nvPr/>
        </p:nvCxnSpPr>
        <p:spPr>
          <a:xfrm flipV="1">
            <a:off x="5413019" y="3116661"/>
            <a:ext cx="395109" cy="486924"/>
          </a:xfrm>
          <a:prstGeom prst="straightConnector1">
            <a:avLst/>
          </a:prstGeom>
          <a:ln w="2540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Rak pilkoppling 36">
            <a:extLst>
              <a:ext uri="{FF2B5EF4-FFF2-40B4-BE49-F238E27FC236}">
                <a16:creationId xmlns:a16="http://schemas.microsoft.com/office/drawing/2014/main" id="{4F5E63F5-ABF2-48C6-94A8-69DA29152BE8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413019" y="4978969"/>
            <a:ext cx="469613" cy="454682"/>
          </a:xfrm>
          <a:prstGeom prst="straightConnector1">
            <a:avLst/>
          </a:prstGeom>
          <a:ln w="2540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99B0AFD5-B434-4FDF-94B3-0331C46B0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192" y="2026688"/>
            <a:ext cx="6301192" cy="4197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253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7">
            <a:extLst>
              <a:ext uri="{FF2B5EF4-FFF2-40B4-BE49-F238E27FC236}">
                <a16:creationId xmlns:a16="http://schemas.microsoft.com/office/drawing/2014/main" id="{33F58D46-7043-48F8-A9E9-6CF741E7C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989" y="1086123"/>
            <a:ext cx="5480106" cy="900000"/>
          </a:xfrm>
        </p:spPr>
        <p:txBody>
          <a:bodyPr/>
          <a:lstStyle/>
          <a:p>
            <a:r>
              <a:rPr lang="sv-SE" sz="2000" dirty="0"/>
              <a:t>Myndighetsövergripande samarbeten</a:t>
            </a:r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B10A457A-EAF8-4165-9FD9-D79658F90D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33989" y="2066424"/>
            <a:ext cx="5001387" cy="3060000"/>
          </a:xfrm>
        </p:spPr>
        <p:txBody>
          <a:bodyPr/>
          <a:lstStyle/>
          <a:p>
            <a:r>
              <a:rPr lang="sv-SE" sz="1800" dirty="0"/>
              <a:t>Öppen källkod – spelar det någon roll om vi utvecklar applikationer inom transportsystemet eller skattesystemet för att kunna dela kod?</a:t>
            </a:r>
          </a:p>
          <a:p>
            <a:r>
              <a:rPr lang="sv-SE" sz="1800" dirty="0"/>
              <a:t>Vad skulle den sammantagna effekten vara, och hur skulle den kunna mätas?</a:t>
            </a:r>
          </a:p>
          <a:p>
            <a:r>
              <a:rPr lang="sv-SE" sz="1800" dirty="0"/>
              <a:t>Även om ambitionen och viljan finns – vilka hinder är det vi stöter på?</a:t>
            </a:r>
          </a:p>
          <a:p>
            <a:r>
              <a:rPr lang="sv-SE" sz="1800" dirty="0"/>
              <a:t>Hur kan akademin involvera sig ännu mer och vara innovatör i dessa områden? FOI-medel? Förutsättningslösa samarbeten?</a:t>
            </a:r>
          </a:p>
          <a:p>
            <a:endParaRPr lang="sv-SE" sz="1800" dirty="0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964C370-462F-4C07-B628-263C27BBC0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2EF9E43-66E6-49E2-BAF4-92FE7A72D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6FEC2C-AD63-44F4-896C-A2025F5FB260}" type="slidenum">
              <a:rPr lang="sv-SE" smtClean="0"/>
              <a:pPr/>
              <a:t>7</a:t>
            </a:fld>
            <a:endParaRPr lang="sv-SE" dirty="0"/>
          </a:p>
        </p:txBody>
      </p:sp>
      <p:pic>
        <p:nvPicPr>
          <p:cNvPr id="1030" name="Picture 6" descr="Genererade bild">
            <a:extLst>
              <a:ext uri="{FF2B5EF4-FFF2-40B4-BE49-F238E27FC236}">
                <a16:creationId xmlns:a16="http://schemas.microsoft.com/office/drawing/2014/main" id="{20022A59-733B-4820-BE19-35B5581DD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00" y="978946"/>
            <a:ext cx="5238974" cy="5238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6719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7">
            <a:extLst>
              <a:ext uri="{FF2B5EF4-FFF2-40B4-BE49-F238E27FC236}">
                <a16:creationId xmlns:a16="http://schemas.microsoft.com/office/drawing/2014/main" id="{33F58D46-7043-48F8-A9E9-6CF741E7C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81" y="1269000"/>
            <a:ext cx="5480106" cy="900000"/>
          </a:xfrm>
        </p:spPr>
        <p:txBody>
          <a:bodyPr/>
          <a:lstStyle/>
          <a:p>
            <a:r>
              <a:rPr lang="sv-SE" sz="2000" dirty="0"/>
              <a:t>Inner </a:t>
            </a:r>
            <a:r>
              <a:rPr lang="sv-SE" sz="2000" dirty="0" err="1"/>
              <a:t>sourcing</a:t>
            </a:r>
            <a:r>
              <a:rPr lang="sv-SE" sz="2000" dirty="0"/>
              <a:t> på Trafikverket</a:t>
            </a:r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B10A457A-EAF8-4165-9FD9-D79658F90D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4881" y="2152482"/>
            <a:ext cx="5716752" cy="3060000"/>
          </a:xfrm>
        </p:spPr>
        <p:txBody>
          <a:bodyPr/>
          <a:lstStyle/>
          <a:p>
            <a:r>
              <a:rPr lang="sv-SE" sz="1800" dirty="0"/>
              <a:t>Idag är inner </a:t>
            </a:r>
            <a:r>
              <a:rPr lang="sv-SE" sz="1800" dirty="0" err="1"/>
              <a:t>sourcing</a:t>
            </a:r>
            <a:r>
              <a:rPr lang="sv-SE" sz="1800" dirty="0"/>
              <a:t> på Trafikverket inte etablerat i större skala</a:t>
            </a:r>
          </a:p>
          <a:p>
            <a:r>
              <a:rPr lang="sv-SE" sz="1800" dirty="0"/>
              <a:t>Beräkningar visar stora vinster (besparingar i tid) med en utökning av inner </a:t>
            </a:r>
            <a:r>
              <a:rPr lang="sv-SE" sz="1800" dirty="0" err="1"/>
              <a:t>sourcing</a:t>
            </a:r>
            <a:endParaRPr lang="sv-SE" sz="1800" dirty="0"/>
          </a:p>
          <a:p>
            <a:r>
              <a:rPr lang="sv-SE" sz="1800" dirty="0"/>
              <a:t>TRV </a:t>
            </a:r>
            <a:r>
              <a:rPr lang="sv-SE" sz="1800" dirty="0" err="1"/>
              <a:t>hub</a:t>
            </a:r>
            <a:r>
              <a:rPr lang="sv-SE" sz="1800" dirty="0"/>
              <a:t> är ett </a:t>
            </a:r>
            <a:r>
              <a:rPr lang="sv-SE" sz="1800" dirty="0" err="1"/>
              <a:t>repository</a:t>
            </a:r>
            <a:r>
              <a:rPr lang="sv-SE" sz="1800" dirty="0"/>
              <a:t> och samlingsplats för kod som delas inom Trafikverket</a:t>
            </a:r>
          </a:p>
          <a:p>
            <a:r>
              <a:rPr lang="sv-SE" sz="1800" dirty="0"/>
              <a:t>Saknar idag en systematik och struktur för hur vi ska arbeta med koddelning:</a:t>
            </a:r>
          </a:p>
          <a:p>
            <a:pPr lvl="1"/>
            <a:r>
              <a:rPr lang="sv-SE" sz="1600" dirty="0"/>
              <a:t>Ska det finnas särskilda roller (</a:t>
            </a:r>
            <a:r>
              <a:rPr lang="sv-SE" sz="1600" dirty="0" err="1"/>
              <a:t>maintainer</a:t>
            </a:r>
            <a:r>
              <a:rPr lang="sv-SE" sz="1600" dirty="0"/>
              <a:t>, </a:t>
            </a:r>
            <a:r>
              <a:rPr lang="sv-SE" sz="1600" dirty="0" err="1"/>
              <a:t>contributor</a:t>
            </a:r>
            <a:r>
              <a:rPr lang="sv-SE" sz="1600" dirty="0"/>
              <a:t> etc.)?</a:t>
            </a:r>
          </a:p>
          <a:p>
            <a:pPr lvl="1"/>
            <a:r>
              <a:rPr lang="sv-SE" sz="1600" dirty="0"/>
              <a:t>Hur mycket styrning ska finnas?</a:t>
            </a:r>
          </a:p>
          <a:p>
            <a:pPr lvl="1"/>
            <a:r>
              <a:rPr lang="sv-SE" sz="1600" dirty="0"/>
              <a:t>Hur få en kultur i organisationen att våga/vilja dela med sig utan att känna skuld?  </a:t>
            </a:r>
          </a:p>
          <a:p>
            <a:pPr lvl="1"/>
            <a:r>
              <a:rPr lang="sv-SE" sz="1600" dirty="0"/>
              <a:t>Den klassiska: ”vem ska förvalta det då?”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964C370-462F-4C07-B628-263C27BBC0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2EF9E43-66E6-49E2-BAF4-92FE7A72D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6FEC2C-AD63-44F4-896C-A2025F5FB260}" type="slidenum">
              <a:rPr lang="sv-SE" smtClean="0"/>
              <a:pPr/>
              <a:t>8</a:t>
            </a:fld>
            <a:endParaRPr lang="sv-SE" dirty="0"/>
          </a:p>
        </p:txBody>
      </p:sp>
      <p:pic>
        <p:nvPicPr>
          <p:cNvPr id="3074" name="Picture 2" descr="Genererade bild">
            <a:extLst>
              <a:ext uri="{FF2B5EF4-FFF2-40B4-BE49-F238E27FC236}">
                <a16:creationId xmlns:a16="http://schemas.microsoft.com/office/drawing/2014/main" id="{DA9198D0-5F9D-4293-8AED-B4372D94E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117" y="1376977"/>
            <a:ext cx="4980791" cy="4980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766171"/>
      </p:ext>
    </p:extLst>
  </p:cSld>
  <p:clrMapOvr>
    <a:masterClrMapping/>
  </p:clrMapOvr>
</p:sld>
</file>

<file path=ppt/theme/theme1.xml><?xml version="1.0" encoding="utf-8"?>
<a:theme xmlns:a="http://schemas.openxmlformats.org/drawingml/2006/main" name="Logoty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Trafikverket.potx" id="{313A48FF-50EA-4D7E-92C9-D77E721D7BBB}" vid="{94786BAC-ACFF-4497-BE3A-D061B1236287}"/>
    </a:ext>
  </a:extLst>
</a:theme>
</file>

<file path=ppt/theme/theme2.xml><?xml version="1.0" encoding="utf-8"?>
<a:theme xmlns:a="http://schemas.openxmlformats.org/drawingml/2006/main" name="1 Huvudrubrik med logotyp">
  <a:themeElements>
    <a:clrScheme name="TrV_Colour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70000"/>
      </a:accent1>
      <a:accent2>
        <a:srgbClr val="505050"/>
      </a:accent2>
      <a:accent3>
        <a:srgbClr val="870000"/>
      </a:accent3>
      <a:accent4>
        <a:srgbClr val="FF0000"/>
      </a:accent4>
      <a:accent5>
        <a:srgbClr val="A0A0A0"/>
      </a:accent5>
      <a:accent6>
        <a:srgbClr val="5F0000"/>
      </a:accent6>
      <a:hlink>
        <a:srgbClr val="0070C0"/>
      </a:hlink>
      <a:folHlink>
        <a:srgbClr val="870000"/>
      </a:folHlink>
    </a:clrScheme>
    <a:fontScheme name="TrV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Trafikverket.potx" id="{313A48FF-50EA-4D7E-92C9-D77E721D7BBB}" vid="{123D040E-DEDA-43B5-AC20-25C1706C344D}"/>
    </a:ext>
  </a:extLst>
</a:theme>
</file>

<file path=ppt/theme/theme3.xml><?xml version="1.0" encoding="utf-8"?>
<a:theme xmlns:a="http://schemas.openxmlformats.org/drawingml/2006/main" name="2_Kapitelrubrik med logotyp">
  <a:themeElements>
    <a:clrScheme name="TrV_Colour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70000"/>
      </a:accent1>
      <a:accent2>
        <a:srgbClr val="505050"/>
      </a:accent2>
      <a:accent3>
        <a:srgbClr val="870000"/>
      </a:accent3>
      <a:accent4>
        <a:srgbClr val="FF0000"/>
      </a:accent4>
      <a:accent5>
        <a:srgbClr val="A0A0A0"/>
      </a:accent5>
      <a:accent6>
        <a:srgbClr val="5F0000"/>
      </a:accent6>
      <a:hlink>
        <a:srgbClr val="0070C0"/>
      </a:hlink>
      <a:folHlink>
        <a:srgbClr val="870000"/>
      </a:folHlink>
    </a:clrScheme>
    <a:fontScheme name="TrV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Trafikverket.potx" id="{313A48FF-50EA-4D7E-92C9-D77E721D7BBB}" vid="{6A7FBE6F-B2DA-4F01-995E-A795EBC6CD1E}"/>
    </a:ext>
  </a:extLst>
</a:theme>
</file>

<file path=ppt/theme/theme4.xml><?xml version="1.0" encoding="utf-8"?>
<a:theme xmlns:a="http://schemas.openxmlformats.org/drawingml/2006/main" name="4_Rubrik, inehåll, titel, datum, sidnr">
  <a:themeElements>
    <a:clrScheme name="TrV_Colour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70000"/>
      </a:accent1>
      <a:accent2>
        <a:srgbClr val="505050"/>
      </a:accent2>
      <a:accent3>
        <a:srgbClr val="870000"/>
      </a:accent3>
      <a:accent4>
        <a:srgbClr val="FF0000"/>
      </a:accent4>
      <a:accent5>
        <a:srgbClr val="A0A0A0"/>
      </a:accent5>
      <a:accent6>
        <a:srgbClr val="5F0000"/>
      </a:accent6>
      <a:hlink>
        <a:srgbClr val="0070C0"/>
      </a:hlink>
      <a:folHlink>
        <a:srgbClr val="870000"/>
      </a:folHlink>
    </a:clrScheme>
    <a:fontScheme name="TrV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Trafikverket.potx" id="{313A48FF-50EA-4D7E-92C9-D77E721D7BBB}" vid="{C744E65B-CF2A-4F11-B6C9-C7E6C9296EBC}"/>
    </a:ext>
  </a:extLst>
</a:theme>
</file>

<file path=ppt/theme/theme5.xml><?xml version="1.0" encoding="utf-8"?>
<a:theme xmlns:a="http://schemas.openxmlformats.org/drawingml/2006/main" name="3_Rubrik med logo och bild">
  <a:themeElements>
    <a:clrScheme name="TrV_Colour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70000"/>
      </a:accent1>
      <a:accent2>
        <a:srgbClr val="505050"/>
      </a:accent2>
      <a:accent3>
        <a:srgbClr val="870000"/>
      </a:accent3>
      <a:accent4>
        <a:srgbClr val="FF0000"/>
      </a:accent4>
      <a:accent5>
        <a:srgbClr val="A0A0A0"/>
      </a:accent5>
      <a:accent6>
        <a:srgbClr val="5F0000"/>
      </a:accent6>
      <a:hlink>
        <a:srgbClr val="0070C0"/>
      </a:hlink>
      <a:folHlink>
        <a:srgbClr val="870000"/>
      </a:folHlink>
    </a:clrScheme>
    <a:fontScheme name="TrV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Trafikverket.potx" id="{313A48FF-50EA-4D7E-92C9-D77E721D7BBB}" vid="{EDF771EA-7E9F-407E-88AC-37B16E9E16A4}"/>
    </a:ext>
  </a:extLst>
</a:theme>
</file>

<file path=ppt/theme/theme6.xml><?xml version="1.0" encoding="utf-8"?>
<a:theme xmlns:a="http://schemas.openxmlformats.org/drawingml/2006/main" name="Office-tema">
  <a:themeElements>
    <a:clrScheme name="TrV_Colour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70000"/>
      </a:accent1>
      <a:accent2>
        <a:srgbClr val="505050"/>
      </a:accent2>
      <a:accent3>
        <a:srgbClr val="870000"/>
      </a:accent3>
      <a:accent4>
        <a:srgbClr val="FF0000"/>
      </a:accent4>
      <a:accent5>
        <a:srgbClr val="A0A0A0"/>
      </a:accent5>
      <a:accent6>
        <a:srgbClr val="5F0000"/>
      </a:accent6>
      <a:hlink>
        <a:srgbClr val="0070C0"/>
      </a:hlink>
      <a:folHlink>
        <a:srgbClr val="870000"/>
      </a:folHlink>
    </a:clrScheme>
    <a:fontScheme name="TrV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-tema">
  <a:themeElements>
    <a:clrScheme name="TrV_Colour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70000"/>
      </a:accent1>
      <a:accent2>
        <a:srgbClr val="505050"/>
      </a:accent2>
      <a:accent3>
        <a:srgbClr val="870000"/>
      </a:accent3>
      <a:accent4>
        <a:srgbClr val="FF0000"/>
      </a:accent4>
      <a:accent5>
        <a:srgbClr val="A0A0A0"/>
      </a:accent5>
      <a:accent6>
        <a:srgbClr val="5F0000"/>
      </a:accent6>
      <a:hlink>
        <a:srgbClr val="0070C0"/>
      </a:hlink>
      <a:folHlink>
        <a:srgbClr val="870000"/>
      </a:folHlink>
    </a:clrScheme>
    <a:fontScheme name="TrV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rvDocumentTemplateId xmlns="Trafikverket">TMALL 0145</TrvDocumentTemplateId>
    <TrvDocumentTemplateContact xmlns="Trafikverket">
      <UserInfo>
        <DisplayName>Theorin Wallander Malin, KMveu</DisplayName>
        <AccountId>1798</AccountId>
        <AccountType/>
      </UserInfo>
    </TrvDocumentTemplateContact>
    <TrvDocumentTemplateTitle xmlns="Trafikverket">Presentation_Trafikverket</TrvDocumentTemplateTitle>
    <TrvDocumentTemplateDescription xmlns="Trafikverket">PPT-mall, widescreen, som ska användas av verksamheten för att skapa presentationer.</TrvDocumentTemplateDescription>
    <TrvDocumentTemplateVersion xmlns="Trafikverket">5.0</TrvDocumentTemplateVersion>
    <TrvDocumentTemplateDate xmlns="Trafikverket">2024-02-28T23:00:00+00:00</TrvDocumentTemplateDate>
    <Skapat_x0020_av_x0020_NY xmlns="Trafikverket" xsi:nil="true"/>
    <Dokumentdatum_x0020_NY xmlns="Trafikverket" xsi:nil="true"/>
    <TRVversionNY xmlns="Trafikverket" xsi:nil="true"/>
    <TaxCatchAll xmlns="2cc95b2f-a972-412a-a6e8-be8828b08c19">
      <Value>27</Value>
      <Value>20</Value>
      <Value>2</Value>
    </TaxCatchAll>
    <TrvDocumentTemplateOwnerTaxHTField0 xmlns="2cc95b2f-a972-412a-a6e8-be8828b08c19">
      <Terms xmlns="http://schemas.microsoft.com/office/infopath/2007/PartnerControls">
        <TermInfo xmlns="http://schemas.microsoft.com/office/infopath/2007/PartnerControls">
          <TermName xmlns="http://schemas.microsoft.com/office/infopath/2007/PartnerControls">KM Kommunikation</TermName>
          <TermId xmlns="http://schemas.microsoft.com/office/infopath/2007/PartnerControls">65ba4904-7f87-411a-bf82-b389570b62aa</TermId>
        </TermInfo>
      </Terms>
    </TrvDocumentTemplateOwnerTaxHTField0>
    <TrvDocumentTypeTaxHTField0 xmlns="2cc95b2f-a972-412a-a6e8-be8828b08c1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ARBETSMATERIAL</TermName>
          <TermId xmlns="http://schemas.microsoft.com/office/infopath/2007/PartnerControls">a2894791-a90f-4fd8-bd38-5426c743cb42</TermId>
        </TermInfo>
      </Terms>
    </TrvDocumentTypeTaxHTField0>
    <TrvDocumentTemplateCategoryTaxHTField0 xmlns="2cc95b2f-a972-412a-a6e8-be8828b08c19">
      <Terms xmlns="http://schemas.microsoft.com/office/infopath/2007/PartnerControls">
        <TermInfo xmlns="http://schemas.microsoft.com/office/infopath/2007/PartnerControls">
          <TermName xmlns="http://schemas.microsoft.com/office/infopath/2007/PartnerControls">Grundmallar</TermName>
          <TermId xmlns="http://schemas.microsoft.com/office/infopath/2007/PartnerControls">ba03f0de-f93f-4e70-95f2-fa30c55e4680</TermId>
        </TermInfo>
      </Terms>
    </TrvDocumentTemplateCategoryTaxHTField0>
    <TrvConfidentialityLevelTaxHTField0 xmlns="2cc95b2f-a972-412a-a6e8-be8828b08c19">
      <Terms xmlns="http://schemas.microsoft.com/office/infopath/2007/PartnerControls"/>
    </TrvConfidentialityLevelTaxHTField0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rvDokument01" ma:contentTypeID="0x010100F3454A24D10946AC8A6A7F801497FF3100DF70ACC0F9E2D14198C26BCB73343728" ma:contentTypeVersion="31" ma:contentTypeDescription="Dokument som endast har de fält som enligt Trafikverket måste ingå i varje dokumentinnehållstyp." ma:contentTypeScope="" ma:versionID="f2c0d688ffb8209975cc3bef8fbf631c">
  <xsd:schema xmlns:xsd="http://www.w3.org/2001/XMLSchema" xmlns:xs="http://www.w3.org/2001/XMLSchema" xmlns:p="http://schemas.microsoft.com/office/2006/metadata/properties" xmlns:ns1="Trafikverket" xmlns:ns3="2cc95b2f-a972-412a-a6e8-be8828b08c19" xmlns:ns4="1d1dcc81-e84a-4227-a2bf-4daaaef80af8" targetNamespace="http://schemas.microsoft.com/office/2006/metadata/properties" ma:root="true" ma:fieldsID="f434efb4653234e7cd612240975cc260" ns1:_="" ns3:_="" ns4:_="">
    <xsd:import namespace="Trafikverket"/>
    <xsd:import namespace="2cc95b2f-a972-412a-a6e8-be8828b08c19"/>
    <xsd:import namespace="1d1dcc81-e84a-4227-a2bf-4daaaef80af8"/>
    <xsd:element name="properties">
      <xsd:complexType>
        <xsd:sequence>
          <xsd:element name="documentManagement">
            <xsd:complexType>
              <xsd:all>
                <xsd:element ref="ns1:Skapat_x0020_av_x0020_NY" minOccurs="0"/>
                <xsd:element ref="ns1:Dokumentdatum_x0020_NY" minOccurs="0"/>
                <xsd:element ref="ns1:TRVversionNY" minOccurs="0"/>
                <xsd:element ref="ns1:TrvDocumentTemplateId" minOccurs="0"/>
                <xsd:element ref="ns1:TrvDocumentTemplateVersion" minOccurs="0"/>
                <xsd:element ref="ns3:TrvDocumentTypeTaxHTField0" minOccurs="0"/>
                <xsd:element ref="ns3:TaxCatchAll" minOccurs="0"/>
                <xsd:element ref="ns3:TaxCatchAllLabel" minOccurs="0"/>
                <xsd:element ref="ns3:TrvConfidentialityLevelTaxHTField0" minOccurs="0"/>
                <xsd:element ref="ns3:TrvDocumentTemplateCategoryTaxHTField0" minOccurs="0"/>
                <xsd:element ref="ns1:TrvDocumentTemplateTitle"/>
                <xsd:element ref="ns1:TrvDocumentTemplateDescription" minOccurs="0"/>
                <xsd:element ref="ns1:TrvDocumentTemplateContact" minOccurs="0"/>
                <xsd:element ref="ns3:TrvDocumentTemplateOwnerTaxHTField0" minOccurs="0"/>
                <xsd:element ref="ns1:TrvDocumentTemplateDate" minOccurs="0"/>
                <xsd:element ref="ns4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Trafikverket" elementFormDefault="qualified">
    <xsd:import namespace="http://schemas.microsoft.com/office/2006/documentManagement/types"/>
    <xsd:import namespace="http://schemas.microsoft.com/office/infopath/2007/PartnerControls"/>
    <xsd:element name="Skapat_x0020_av_x0020_NY" ma:index="0" nillable="true" ma:displayName="Skapat av" ma:description="Namn och organisationsbeteckning för den person som skapat dokumentet." ma:internalName="TrvCreatedBy" ma:readOnly="true">
      <xsd:simpleType>
        <xsd:restriction base="dms:Text"/>
      </xsd:simpleType>
    </xsd:element>
    <xsd:element name="Dokumentdatum_x0020_NY" ma:index="2" nillable="true" ma:displayName="Dokumentdatum" ma:description="Datum för nuvarande version" ma:format="DateOnly" ma:internalName="TrvDocumentDate" ma:readOnly="true">
      <xsd:simpleType>
        <xsd:restriction base="dms:DateTime"/>
      </xsd:simpleType>
    </xsd:element>
    <xsd:element name="TRVversionNY" ma:index="8" nillable="true" ma:displayName="Version" ma:description="Dokumentets versionsnummer" ma:internalName="TrvVersion" ma:readOnly="true">
      <xsd:simpleType>
        <xsd:restriction base="dms:Text"/>
      </xsd:simpleType>
    </xsd:element>
    <xsd:element name="TrvDocumentTemplateId" ma:index="9" nillable="true" ma:displayName="TMALL-nummer" ma:description="Unik sträng eller nummer som identifierar dokumentmallen. Värdet sätts av respektive system." ma:internalName="TrvDocumentTemplateId" ma:readOnly="false">
      <xsd:simpleType>
        <xsd:restriction base="dms:Text"/>
      </xsd:simpleType>
    </xsd:element>
    <xsd:element name="TrvDocumentTemplateVersion" ma:index="10" nillable="true" ma:displayName="Mallversion" ma:description="Dokumentmallens versionsnummer" ma:internalName="TrvDocumentTemplateVersion" ma:readOnly="false">
      <xsd:simpleType>
        <xsd:restriction base="dms:Text"/>
      </xsd:simpleType>
    </xsd:element>
    <xsd:element name="TrvDocumentTemplateTitle" ma:index="21" ma:displayName="Mallnamn" ma:description="Dokumenttitel på dokumentmallen" ma:internalName="TrvDocumentTemplateTitle" ma:readOnly="false">
      <xsd:simpleType>
        <xsd:restriction base="dms:Text"/>
      </xsd:simpleType>
    </xsd:element>
    <xsd:element name="TrvDocumentTemplateDescription" ma:index="22" nillable="true" ma:displayName="Mallbeskrivning" ma:description="Beskrivning på dokumentmallen" ma:internalName="TrvDocumentTemplateDescription">
      <xsd:simpleType>
        <xsd:restriction base="dms:Text"/>
      </xsd:simpleType>
    </xsd:element>
    <xsd:element name="TrvDocumentTemplateContact" ma:index="23" nillable="true" ma:displayName="Kontaktperson" ma:description="" ma:hidden="true" ma:internalName="TrvDocumentTemplateContact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TrvDocumentTemplateDate" ma:index="26" nillable="true" ma:displayName="Publicerad" ma:description="Datum för när mallversionen senast ändrades" ma:format="DateOnly" ma:hidden="true" ma:internalName="TrvDocumentTemplat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c95b2f-a972-412a-a6e8-be8828b08c19" elementFormDefault="qualified">
    <xsd:import namespace="http://schemas.microsoft.com/office/2006/documentManagement/types"/>
    <xsd:import namespace="http://schemas.microsoft.com/office/infopath/2007/PartnerControls"/>
    <xsd:element name="TrvDocumentTypeTaxHTField0" ma:index="11" nillable="true" ma:taxonomy="true" ma:internalName="TrvDocumentTypeTaxHTField0" ma:taxonomyFieldName="TrvDocumentType" ma:displayName="Dokumenttyp" ma:readOnly="true" ma:fieldId="{254c14be-9fac-4cea-a731-8aa49979445b}" ma:sspId="56b52474-2a4b-42ac-ac16-0a67cba4e670" ma:termSetId="152f56a5-fdb2-4180-8a6e-79ef00400bc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2" nillable="true" ma:displayName="Taxonomy Catch All Column" ma:hidden="true" ma:list="{8d39c8e1-3b67-495e-9279-b773ae6d2cfc}" ma:internalName="TaxCatchAll" ma:showField="CatchAllData" ma:web="2cc95b2f-a972-412a-a6e8-be8828b08c1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3" nillable="true" ma:displayName="Taxonomy Catch All Column1" ma:hidden="true" ma:list="{8d39c8e1-3b67-495e-9279-b773ae6d2cfc}" ma:internalName="TaxCatchAllLabel" ma:readOnly="true" ma:showField="CatchAllDataLabel" ma:web="2cc95b2f-a972-412a-a6e8-be8828b08c1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rvConfidentialityLevelTaxHTField0" ma:index="17" nillable="true" ma:taxonomy="true" ma:internalName="TrvConfidentialityLevelTaxHTField0" ma:taxonomyFieldName="TrvConfidentialityLevel" ma:displayName="Konfidentialitetsnivå" ma:readOnly="false" ma:default="" ma:fieldId="{a84a37ca-5c43-43e3-a37a-c23c41d1607d}" ma:sspId="56b52474-2a4b-42ac-ac16-0a67cba4e670" ma:termSetId="4d666f29-dc73-4030-952a-63de8896f39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rvDocumentTemplateCategoryTaxHTField0" ma:index="19" ma:taxonomy="true" ma:internalName="TrvDocumentTemplateCategoryTaxHTField0" ma:taxonomyFieldName="TrvDocumentTemplateCategory" ma:displayName="Mallkategori" ma:readOnly="false" ma:fieldId="{9697ca31-7b53-4b62-95a3-8e7bb5ca1ebe}" ma:taxonomyMulti="true" ma:sspId="56b52474-2a4b-42ac-ac16-0a67cba4e670" ma:termSetId="1a3a659a-fb09-4d71-b69f-d837800d1cf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rvDocumentTemplateOwnerTaxHTField0" ma:index="24" nillable="true" ma:taxonomy="true" ma:internalName="TrvDocumentTemplateOwnerTaxHTField0" ma:taxonomyFieldName="TrvDocumentTemplateOwner" ma:displayName="Förvaltas av" ma:fieldId="{cb012b9e-6fe6-4882-87e9-27992d7f1cfa}" ma:sspId="56b52474-2a4b-42ac-ac16-0a67cba4e670" ma:termSetId="fc6ac77e-aea4-4c18-b64f-642ceecd7581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1dcc81-e84a-4227-a2bf-4daaaef80af8" elementFormDefault="qualified">
    <xsd:import namespace="http://schemas.microsoft.com/office/2006/documentManagement/types"/>
    <xsd:import namespace="http://schemas.microsoft.com/office/infopath/2007/PartnerControls"/>
    <xsd:element name="SharedWithUsers" ma:index="27" nillable="true" ma:displayName="Dela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5" ma:displayName="Innehållstyp"/>
        <xsd:element ref="dc:title" minOccurs="0" maxOccurs="1" ma:index="1" ma:displayName="Dokumenttitel" ma:readOnly="tru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4B4E73-29F5-4C44-AEDC-5752B130AE4E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purl.org/dc/elements/1.1/"/>
    <ds:schemaRef ds:uri="Trafikverket"/>
    <ds:schemaRef ds:uri="1d1dcc81-e84a-4227-a2bf-4daaaef80af8"/>
    <ds:schemaRef ds:uri="2cc95b2f-a972-412a-a6e8-be8828b08c19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73D0C6A-C4A0-4702-AF9D-AF72F77440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Trafikverket"/>
    <ds:schemaRef ds:uri="2cc95b2f-a972-412a-a6e8-be8828b08c19"/>
    <ds:schemaRef ds:uri="1d1dcc81-e84a-4227-a2bf-4daaaef80a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07995CE-3062-4DCB-913E-CA7C92E2CDC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Presentation_Trafikverket</Template>
  <TotalTime>9808</TotalTime>
  <Words>530</Words>
  <Application>Microsoft Office PowerPoint</Application>
  <PresentationFormat>Bredbild</PresentationFormat>
  <Paragraphs>69</Paragraphs>
  <Slides>8</Slides>
  <Notes>2</Notes>
  <HiddenSlides>0</HiddenSlides>
  <MMClips>0</MMClips>
  <ScaleCrop>false</ScaleCrop>
  <HeadingPairs>
    <vt:vector size="6" baseType="variant">
      <vt:variant>
        <vt:lpstr>Använt teckensnitt</vt:lpstr>
      </vt:variant>
      <vt:variant>
        <vt:i4>2</vt:i4>
      </vt:variant>
      <vt:variant>
        <vt:lpstr>Tema</vt:lpstr>
      </vt:variant>
      <vt:variant>
        <vt:i4>5</vt:i4>
      </vt:variant>
      <vt:variant>
        <vt:lpstr>Bildrubriker</vt:lpstr>
      </vt:variant>
      <vt:variant>
        <vt:i4>8</vt:i4>
      </vt:variant>
    </vt:vector>
  </HeadingPairs>
  <TitlesOfParts>
    <vt:vector size="15" baseType="lpstr">
      <vt:lpstr>Arial</vt:lpstr>
      <vt:lpstr>Calibri</vt:lpstr>
      <vt:lpstr>Logotyp</vt:lpstr>
      <vt:lpstr>1 Huvudrubrik med logotyp</vt:lpstr>
      <vt:lpstr>2_Kapitelrubrik med logotyp</vt:lpstr>
      <vt:lpstr>4_Rubrik, inehåll, titel, datum, sidnr</vt:lpstr>
      <vt:lpstr>3_Rubrik med logo och bild</vt:lpstr>
      <vt:lpstr>Inner/open sourcing i myndigehtssverige</vt:lpstr>
      <vt:lpstr>Välkommen till Trafikverkers konferens om inner/open sourcing i myndighetssverige</vt:lpstr>
      <vt:lpstr>PowerPoint-presentation</vt:lpstr>
      <vt:lpstr>PowerPoint-presentation</vt:lpstr>
      <vt:lpstr>PowerPoint-presentation</vt:lpstr>
      <vt:lpstr>PowerPoint-presentation</vt:lpstr>
      <vt:lpstr>Myndighetsövergripande samarbeten</vt:lpstr>
      <vt:lpstr>Inner sourcing på Trafikverket</vt:lpstr>
    </vt:vector>
  </TitlesOfParts>
  <Company>Trafikverket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IKT digitalisering och vägsystem</dc:title>
  <dc:creator>Salin Hannes, IKTd</dc:creator>
  <cp:lastModifiedBy>Salin Hannes, IKTd</cp:lastModifiedBy>
  <cp:revision>36</cp:revision>
  <dcterms:created xsi:type="dcterms:W3CDTF">2025-09-30T10:03:54Z</dcterms:created>
  <dcterms:modified xsi:type="dcterms:W3CDTF">2025-10-07T06:48:24Z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0x010100F3454A24D10946AC8A6A7F801497FF3100DF70ACC0F9E2D14198C26BCB73343728</vt:lpwstr>
  </property>
  <property fmtid="{D5CDD505-2E9C-101B-9397-08002B2CF9AE}" pid="3" name="TrvDocumentType">
    <vt:lpwstr>2;#ARBETSMATERIAL|a2894791-a90f-4fd8-bd38-5426c743cb42</vt:lpwstr>
  </property>
  <property fmtid="{D5CDD505-2E9C-101B-9397-08002B2CF9AE}" pid="4" name="TrvDocumentTemplateOwner">
    <vt:lpwstr>20;#KM Kommunikation|65ba4904-7f87-411a-bf82-b389570b62aa</vt:lpwstr>
  </property>
  <property fmtid="{D5CDD505-2E9C-101B-9397-08002B2CF9AE}" pid="5" name="TrvDocumentTemplateStatus">
    <vt:lpwstr>Distribuerad</vt:lpwstr>
  </property>
  <property fmtid="{D5CDD505-2E9C-101B-9397-08002B2CF9AE}" pid="6" name="TrvDocumentTemplateCategory">
    <vt:lpwstr>27;#Grundmallar|ba03f0de-f93f-4e70-95f2-fa30c55e4680</vt:lpwstr>
  </property>
  <property fmtid="{D5CDD505-2E9C-101B-9397-08002B2CF9AE}" pid="7" name="TrvConfidentialityLevel">
    <vt:lpwstr/>
  </property>
  <property fmtid="{D5CDD505-2E9C-101B-9397-08002B2CF9AE}" pid="8" name="TrvCounterpartIdentityNumber">
    <vt:lpwstr/>
  </property>
  <property fmtid="{D5CDD505-2E9C-101B-9397-08002B2CF9AE}" pid="9" name="TrvCaseId">
    <vt:lpwstr/>
  </property>
  <property fmtid="{D5CDD505-2E9C-101B-9397-08002B2CF9AE}" pid="10" name="TrvAddressee">
    <vt:lpwstr/>
  </property>
  <property fmtid="{D5CDD505-2E9C-101B-9397-08002B2CF9AE}" pid="11" name="TrvCounterpart">
    <vt:lpwstr/>
  </property>
  <property fmtid="{D5CDD505-2E9C-101B-9397-08002B2CF9AE}" pid="12" name="TrvApprovedBy">
    <vt:lpwstr/>
  </property>
  <property fmtid="{D5CDD505-2E9C-101B-9397-08002B2CF9AE}" pid="13" name="TrvCounterpartCaseId">
    <vt:lpwstr/>
  </property>
  <property fmtid="{D5CDD505-2E9C-101B-9397-08002B2CF9AE}" pid="14" name="TrvCopyTo">
    <vt:lpwstr/>
  </property>
</Properties>
</file>

<file path=docProps/thumbnail.jpeg>
</file>